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2" r:id="rId1"/>
  </p:sldMasterIdLst>
  <p:notesMasterIdLst>
    <p:notesMasterId r:id="rId29"/>
  </p:notesMasterIdLst>
  <p:sldIdLst>
    <p:sldId id="257" r:id="rId2"/>
    <p:sldId id="258" r:id="rId3"/>
    <p:sldId id="259" r:id="rId4"/>
    <p:sldId id="261" r:id="rId5"/>
    <p:sldId id="262" r:id="rId6"/>
    <p:sldId id="263" r:id="rId7"/>
    <p:sldId id="300" r:id="rId8"/>
    <p:sldId id="264" r:id="rId9"/>
    <p:sldId id="265" r:id="rId10"/>
    <p:sldId id="297" r:id="rId11"/>
    <p:sldId id="267" r:id="rId12"/>
    <p:sldId id="268" r:id="rId13"/>
    <p:sldId id="269" r:id="rId14"/>
    <p:sldId id="272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96" r:id="rId27"/>
    <p:sldId id="298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>
        <p:scale>
          <a:sx n="86" d="100"/>
          <a:sy n="86" d="100"/>
        </p:scale>
        <p:origin x="-1524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4EAED-C393-44AB-9D23-5227AEE00F9A}" type="doc">
      <dgm:prSet loTypeId="urn:microsoft.com/office/officeart/2005/8/layout/matrix3" loCatId="matrix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F57C4DF-CD4B-49CA-83BD-CC7C6A25E7B0}">
      <dgm:prSet custT="1"/>
      <dgm:spPr/>
      <dgm:t>
        <a:bodyPr/>
        <a:lstStyle/>
        <a:p>
          <a:pPr rtl="0"/>
          <a:r>
            <a:rPr lang="ru-RU" sz="2000" b="1" dirty="0" smtClean="0">
              <a:solidFill>
                <a:srgbClr val="130F59"/>
              </a:solidFill>
            </a:rPr>
            <a:t/>
          </a:r>
          <a:br>
            <a:rPr lang="ru-RU" sz="2000" b="1" dirty="0" smtClean="0">
              <a:solidFill>
                <a:srgbClr val="130F59"/>
              </a:solidFill>
            </a:rPr>
          </a:br>
          <a:r>
            <a:rPr lang="ru-RU" sz="2000" b="1" dirty="0" smtClean="0">
              <a:solidFill>
                <a:srgbClr val="130F59"/>
              </a:solidFill>
            </a:rPr>
            <a:t>- перед началом работы</a:t>
          </a:r>
          <a:endParaRPr lang="ru-RU" sz="2000" b="1" dirty="0">
            <a:solidFill>
              <a:srgbClr val="130F59"/>
            </a:solidFill>
          </a:endParaRPr>
        </a:p>
      </dgm:t>
    </dgm:pt>
    <dgm:pt modelId="{4D21674C-2CB8-4A26-BE71-437EF6C34A36}" type="parTrans" cxnId="{E25B705F-E95F-4925-AE1E-5499FB6AE98F}">
      <dgm:prSet/>
      <dgm:spPr/>
      <dgm:t>
        <a:bodyPr/>
        <a:lstStyle/>
        <a:p>
          <a:endParaRPr lang="ru-RU" sz="2000" b="1">
            <a:solidFill>
              <a:srgbClr val="130F59"/>
            </a:solidFill>
          </a:endParaRPr>
        </a:p>
      </dgm:t>
    </dgm:pt>
    <dgm:pt modelId="{0CDBE509-768E-458B-B795-9A593E109911}" type="sibTrans" cxnId="{E25B705F-E95F-4925-AE1E-5499FB6AE98F}">
      <dgm:prSet/>
      <dgm:spPr/>
      <dgm:t>
        <a:bodyPr/>
        <a:lstStyle/>
        <a:p>
          <a:endParaRPr lang="ru-RU" sz="2000" b="1">
            <a:solidFill>
              <a:srgbClr val="130F59"/>
            </a:solidFill>
          </a:endParaRPr>
        </a:p>
      </dgm:t>
    </dgm:pt>
    <dgm:pt modelId="{9607E0E7-4661-459B-AA84-077C767A369E}">
      <dgm:prSet custT="1"/>
      <dgm:spPr/>
      <dgm:t>
        <a:bodyPr/>
        <a:lstStyle/>
        <a:p>
          <a:pPr rtl="0"/>
          <a:r>
            <a:rPr lang="ru-RU" sz="2000" b="1" dirty="0" smtClean="0">
              <a:solidFill>
                <a:srgbClr val="130F59"/>
              </a:solidFill>
            </a:rPr>
            <a:t>- после каждого перерыва в работе</a:t>
          </a:r>
        </a:p>
        <a:p>
          <a:pPr rtl="0"/>
          <a:r>
            <a:rPr lang="ru-RU" sz="2000" b="1" dirty="0" smtClean="0">
              <a:solidFill>
                <a:srgbClr val="130F59"/>
              </a:solidFill>
            </a:rPr>
            <a:t>- при переходе от одной операции к другой</a:t>
          </a:r>
          <a:endParaRPr lang="ru-RU" sz="2000" b="1" dirty="0">
            <a:solidFill>
              <a:srgbClr val="130F59"/>
            </a:solidFill>
          </a:endParaRPr>
        </a:p>
      </dgm:t>
    </dgm:pt>
    <dgm:pt modelId="{052451B4-4DF4-44CD-8EFC-B245F92B91D2}" type="parTrans" cxnId="{CFFAE101-4247-4BAC-BCDB-E9B7D14C4617}">
      <dgm:prSet/>
      <dgm:spPr/>
      <dgm:t>
        <a:bodyPr/>
        <a:lstStyle/>
        <a:p>
          <a:endParaRPr lang="ru-RU" sz="2000" b="1">
            <a:solidFill>
              <a:srgbClr val="130F59"/>
            </a:solidFill>
          </a:endParaRPr>
        </a:p>
      </dgm:t>
    </dgm:pt>
    <dgm:pt modelId="{44B8537E-12F7-4A56-9CF7-2D0B7D4006B7}" type="sibTrans" cxnId="{CFFAE101-4247-4BAC-BCDB-E9B7D14C4617}">
      <dgm:prSet/>
      <dgm:spPr/>
      <dgm:t>
        <a:bodyPr/>
        <a:lstStyle/>
        <a:p>
          <a:endParaRPr lang="ru-RU" sz="2000" b="1">
            <a:solidFill>
              <a:srgbClr val="130F59"/>
            </a:solidFill>
          </a:endParaRPr>
        </a:p>
      </dgm:t>
    </dgm:pt>
    <dgm:pt modelId="{7962F49B-213D-480F-89C1-6BD4182867A9}">
      <dgm:prSet custT="1"/>
      <dgm:spPr/>
      <dgm:t>
        <a:bodyPr/>
        <a:lstStyle/>
        <a:p>
          <a:pPr rtl="0"/>
          <a:r>
            <a:rPr lang="ru-RU" sz="2000" b="1" dirty="0" smtClean="0">
              <a:solidFill>
                <a:srgbClr val="130F59"/>
              </a:solidFill>
            </a:rPr>
            <a:t>- после посещения туалета дважды:</a:t>
          </a:r>
        </a:p>
        <a:p>
          <a:pPr rtl="0"/>
          <a:r>
            <a:rPr lang="ru-RU" sz="2000" b="1" dirty="0" smtClean="0">
              <a:solidFill>
                <a:srgbClr val="130F59"/>
              </a:solidFill>
            </a:rPr>
            <a:t>- в тамбуре туалета</a:t>
          </a:r>
        </a:p>
        <a:p>
          <a:pPr rtl="0"/>
          <a:r>
            <a:rPr lang="ru-RU" sz="2000" b="1" dirty="0" smtClean="0">
              <a:solidFill>
                <a:srgbClr val="130F59"/>
              </a:solidFill>
            </a:rPr>
            <a:t>- на рабочем месте</a:t>
          </a:r>
          <a:endParaRPr lang="ru-RU" sz="2000" b="1" dirty="0">
            <a:solidFill>
              <a:srgbClr val="130F59"/>
            </a:solidFill>
          </a:endParaRPr>
        </a:p>
      </dgm:t>
    </dgm:pt>
    <dgm:pt modelId="{4E748276-41D7-45A1-9391-4FE84E97C780}" type="parTrans" cxnId="{468F0E22-4F42-4859-A202-E59B8372BE75}">
      <dgm:prSet/>
      <dgm:spPr/>
      <dgm:t>
        <a:bodyPr/>
        <a:lstStyle/>
        <a:p>
          <a:endParaRPr lang="ru-RU" sz="2000" b="1">
            <a:solidFill>
              <a:srgbClr val="130F59"/>
            </a:solidFill>
          </a:endParaRPr>
        </a:p>
      </dgm:t>
    </dgm:pt>
    <dgm:pt modelId="{5F9C41DF-6D0E-4CCA-8184-992CE35CE04E}" type="sibTrans" cxnId="{468F0E22-4F42-4859-A202-E59B8372BE75}">
      <dgm:prSet/>
      <dgm:spPr/>
      <dgm:t>
        <a:bodyPr/>
        <a:lstStyle/>
        <a:p>
          <a:endParaRPr lang="ru-RU" sz="2000" b="1">
            <a:solidFill>
              <a:srgbClr val="130F59"/>
            </a:solidFill>
          </a:endParaRPr>
        </a:p>
      </dgm:t>
    </dgm:pt>
    <dgm:pt modelId="{5272E5E5-1675-47A5-AFEE-81BB807917A8}">
      <dgm:prSet custT="1"/>
      <dgm:spPr/>
      <dgm:t>
        <a:bodyPr/>
        <a:lstStyle/>
        <a:p>
          <a:pPr rtl="0"/>
          <a:r>
            <a:rPr lang="ru-RU" sz="2000" b="1" dirty="0" smtClean="0">
              <a:solidFill>
                <a:srgbClr val="130F59"/>
              </a:solidFill>
            </a:rPr>
            <a:t>- после соприкосновения с загрязненными предметами</a:t>
          </a:r>
        </a:p>
        <a:p>
          <a:pPr rtl="0"/>
          <a:r>
            <a:rPr lang="ru-RU" sz="2000" b="1" dirty="0" smtClean="0">
              <a:solidFill>
                <a:srgbClr val="130F59"/>
              </a:solidFill>
            </a:rPr>
            <a:t>- после снятия перчаток</a:t>
          </a:r>
          <a:endParaRPr lang="ru-RU" sz="2000" b="1" dirty="0">
            <a:solidFill>
              <a:srgbClr val="130F59"/>
            </a:solidFill>
          </a:endParaRPr>
        </a:p>
      </dgm:t>
    </dgm:pt>
    <dgm:pt modelId="{7FD8E82F-43F3-400A-AC43-D3E17CD19A1B}" type="parTrans" cxnId="{288EBB1B-060B-4E0E-A132-D629B904B64F}">
      <dgm:prSet/>
      <dgm:spPr/>
      <dgm:t>
        <a:bodyPr/>
        <a:lstStyle/>
        <a:p>
          <a:endParaRPr lang="ru-RU" sz="2000" b="1">
            <a:solidFill>
              <a:srgbClr val="130F59"/>
            </a:solidFill>
          </a:endParaRPr>
        </a:p>
      </dgm:t>
    </dgm:pt>
    <dgm:pt modelId="{26D67632-363D-42DB-A22B-464B21E630EB}" type="sibTrans" cxnId="{288EBB1B-060B-4E0E-A132-D629B904B64F}">
      <dgm:prSet/>
      <dgm:spPr/>
      <dgm:t>
        <a:bodyPr/>
        <a:lstStyle/>
        <a:p>
          <a:endParaRPr lang="ru-RU" sz="2000" b="1">
            <a:solidFill>
              <a:srgbClr val="130F59"/>
            </a:solidFill>
          </a:endParaRPr>
        </a:p>
      </dgm:t>
    </dgm:pt>
    <dgm:pt modelId="{75A2BE82-B3A9-45FF-9A80-A0E8DCC2B99A}">
      <dgm:prSet custLinFactNeighborX="-13544" custLinFactNeighborY="-13525"/>
      <dgm:spPr/>
      <dgm:t>
        <a:bodyPr/>
        <a:lstStyle/>
        <a:p>
          <a:endParaRPr lang="ru-RU"/>
        </a:p>
      </dgm:t>
    </dgm:pt>
    <dgm:pt modelId="{A0409D8B-5A7A-43A1-A066-7BA202989886}" type="parTrans" cxnId="{A8BE232B-307F-40FA-AC6D-95BE7AE14CB9}">
      <dgm:prSet/>
      <dgm:spPr/>
      <dgm:t>
        <a:bodyPr/>
        <a:lstStyle/>
        <a:p>
          <a:endParaRPr lang="ru-RU"/>
        </a:p>
      </dgm:t>
    </dgm:pt>
    <dgm:pt modelId="{D823A98F-BD75-4C80-B230-0530143CF714}" type="sibTrans" cxnId="{A8BE232B-307F-40FA-AC6D-95BE7AE14CB9}">
      <dgm:prSet/>
      <dgm:spPr/>
      <dgm:t>
        <a:bodyPr/>
        <a:lstStyle/>
        <a:p>
          <a:endParaRPr lang="ru-RU"/>
        </a:p>
      </dgm:t>
    </dgm:pt>
    <dgm:pt modelId="{48FB1FE8-BEEA-4AB8-B507-04E2D258935A}">
      <dgm:prSet custLinFactNeighborX="-13544" custLinFactNeighborY="-13525"/>
      <dgm:spPr/>
      <dgm:t>
        <a:bodyPr/>
        <a:lstStyle/>
        <a:p>
          <a:endParaRPr lang="ru-RU"/>
        </a:p>
      </dgm:t>
    </dgm:pt>
    <dgm:pt modelId="{791643EB-FFBF-48CD-8310-694FCBAF0D18}" type="parTrans" cxnId="{ECE0EE81-F6AE-4AC2-9631-148B04382236}">
      <dgm:prSet/>
      <dgm:spPr/>
      <dgm:t>
        <a:bodyPr/>
        <a:lstStyle/>
        <a:p>
          <a:endParaRPr lang="ru-RU"/>
        </a:p>
      </dgm:t>
    </dgm:pt>
    <dgm:pt modelId="{24C4A0B8-A3D8-46B4-BC61-14CBA0487E48}" type="sibTrans" cxnId="{ECE0EE81-F6AE-4AC2-9631-148B04382236}">
      <dgm:prSet/>
      <dgm:spPr/>
      <dgm:t>
        <a:bodyPr/>
        <a:lstStyle/>
        <a:p>
          <a:endParaRPr lang="ru-RU"/>
        </a:p>
      </dgm:t>
    </dgm:pt>
    <dgm:pt modelId="{63167170-EAD8-45FA-A4F7-A6D6FAFF4E0D}" type="pres">
      <dgm:prSet presAssocID="{6EA4EAED-C393-44AB-9D23-5227AEE00F9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AB084D-4DDA-4773-ACFF-13040A7BE188}" type="pres">
      <dgm:prSet presAssocID="{6EA4EAED-C393-44AB-9D23-5227AEE00F9A}" presName="diamond" presStyleLbl="bgShp" presStyleIdx="0" presStyleCnt="1"/>
      <dgm:spPr/>
    </dgm:pt>
    <dgm:pt modelId="{9B6B2231-2CBF-4E63-BDB3-066FBC23E1ED}" type="pres">
      <dgm:prSet presAssocID="{6EA4EAED-C393-44AB-9D23-5227AEE00F9A}" presName="quad1" presStyleLbl="node1" presStyleIdx="0" presStyleCnt="4" custScaleX="87793" custScaleY="66125" custLinFactNeighborX="21644" custLinFactNeighborY="9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DAC1AD-9A28-4851-A903-5C279B12FE02}" type="pres">
      <dgm:prSet presAssocID="{6EA4EAED-C393-44AB-9D23-5227AEE00F9A}" presName="quad2" presStyleLbl="node1" presStyleIdx="1" presStyleCnt="4" custScaleX="123937" custLinFactNeighborX="22280" custLinFactNeighborY="-26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E9CF28-F897-481D-8101-DA29543735AC}" type="pres">
      <dgm:prSet presAssocID="{6EA4EAED-C393-44AB-9D23-5227AEE00F9A}" presName="quad3" presStyleLbl="node1" presStyleIdx="2" presStyleCnt="4" custScaleX="126527" custScaleY="108222" custLinFactNeighborX="-18338" custLinFactNeighborY="-232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4A0BE8-BD94-41F3-82E5-9B4216D36B51}" type="pres">
      <dgm:prSet presAssocID="{6EA4EAED-C393-44AB-9D23-5227AEE00F9A}" presName="quad4" presStyleLbl="node1" presStyleIdx="3" presStyleCnt="4" custScaleX="145748" custScaleY="107223" custLinFactNeighborX="12666" custLinFactNeighborY="124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8EB81B-93BA-4BD7-AF2E-90A0AFCE921F}" type="presOf" srcId="{7962F49B-213D-480F-89C1-6BD4182867A9}" destId="{B4E9CF28-F897-481D-8101-DA29543735AC}" srcOrd="0" destOrd="0" presId="urn:microsoft.com/office/officeart/2005/8/layout/matrix3"/>
    <dgm:cxn modelId="{A8BE232B-307F-40FA-AC6D-95BE7AE14CB9}" srcId="{6EA4EAED-C393-44AB-9D23-5227AEE00F9A}" destId="{75A2BE82-B3A9-45FF-9A80-A0E8DCC2B99A}" srcOrd="4" destOrd="0" parTransId="{A0409D8B-5A7A-43A1-A066-7BA202989886}" sibTransId="{D823A98F-BD75-4C80-B230-0530143CF714}"/>
    <dgm:cxn modelId="{4BEA7450-0A01-492F-B154-848A9488C4DF}" type="presOf" srcId="{6EA4EAED-C393-44AB-9D23-5227AEE00F9A}" destId="{63167170-EAD8-45FA-A4F7-A6D6FAFF4E0D}" srcOrd="0" destOrd="0" presId="urn:microsoft.com/office/officeart/2005/8/layout/matrix3"/>
    <dgm:cxn modelId="{DA20FE94-7AE4-481D-8A56-F435C0EB1944}" type="presOf" srcId="{9607E0E7-4661-459B-AA84-077C767A369E}" destId="{BADAC1AD-9A28-4851-A903-5C279B12FE02}" srcOrd="0" destOrd="0" presId="urn:microsoft.com/office/officeart/2005/8/layout/matrix3"/>
    <dgm:cxn modelId="{ECE0EE81-F6AE-4AC2-9631-148B04382236}" srcId="{6EA4EAED-C393-44AB-9D23-5227AEE00F9A}" destId="{48FB1FE8-BEEA-4AB8-B507-04E2D258935A}" srcOrd="5" destOrd="0" parTransId="{791643EB-FFBF-48CD-8310-694FCBAF0D18}" sibTransId="{24C4A0B8-A3D8-46B4-BC61-14CBA0487E48}"/>
    <dgm:cxn modelId="{E25B705F-E95F-4925-AE1E-5499FB6AE98F}" srcId="{6EA4EAED-C393-44AB-9D23-5227AEE00F9A}" destId="{EF57C4DF-CD4B-49CA-83BD-CC7C6A25E7B0}" srcOrd="0" destOrd="0" parTransId="{4D21674C-2CB8-4A26-BE71-437EF6C34A36}" sibTransId="{0CDBE509-768E-458B-B795-9A593E109911}"/>
    <dgm:cxn modelId="{468F0E22-4F42-4859-A202-E59B8372BE75}" srcId="{6EA4EAED-C393-44AB-9D23-5227AEE00F9A}" destId="{7962F49B-213D-480F-89C1-6BD4182867A9}" srcOrd="2" destOrd="0" parTransId="{4E748276-41D7-45A1-9391-4FE84E97C780}" sibTransId="{5F9C41DF-6D0E-4CCA-8184-992CE35CE04E}"/>
    <dgm:cxn modelId="{CFFAE101-4247-4BAC-BCDB-E9B7D14C4617}" srcId="{6EA4EAED-C393-44AB-9D23-5227AEE00F9A}" destId="{9607E0E7-4661-459B-AA84-077C767A369E}" srcOrd="1" destOrd="0" parTransId="{052451B4-4DF4-44CD-8EFC-B245F92B91D2}" sibTransId="{44B8537E-12F7-4A56-9CF7-2D0B7D4006B7}"/>
    <dgm:cxn modelId="{DFBBC804-7636-4426-978C-92627187DDB5}" type="presOf" srcId="{EF57C4DF-CD4B-49CA-83BD-CC7C6A25E7B0}" destId="{9B6B2231-2CBF-4E63-BDB3-066FBC23E1ED}" srcOrd="0" destOrd="0" presId="urn:microsoft.com/office/officeart/2005/8/layout/matrix3"/>
    <dgm:cxn modelId="{288EBB1B-060B-4E0E-A132-D629B904B64F}" srcId="{6EA4EAED-C393-44AB-9D23-5227AEE00F9A}" destId="{5272E5E5-1675-47A5-AFEE-81BB807917A8}" srcOrd="3" destOrd="0" parTransId="{7FD8E82F-43F3-400A-AC43-D3E17CD19A1B}" sibTransId="{26D67632-363D-42DB-A22B-464B21E630EB}"/>
    <dgm:cxn modelId="{6EC92596-49F0-414A-8352-102084589B25}" type="presOf" srcId="{5272E5E5-1675-47A5-AFEE-81BB807917A8}" destId="{F14A0BE8-BD94-41F3-82E5-9B4216D36B51}" srcOrd="0" destOrd="0" presId="urn:microsoft.com/office/officeart/2005/8/layout/matrix3"/>
    <dgm:cxn modelId="{AE8293D4-28EB-4307-89A8-0D34D2253584}" type="presParOf" srcId="{63167170-EAD8-45FA-A4F7-A6D6FAFF4E0D}" destId="{E1AB084D-4DDA-4773-ACFF-13040A7BE188}" srcOrd="0" destOrd="0" presId="urn:microsoft.com/office/officeart/2005/8/layout/matrix3"/>
    <dgm:cxn modelId="{F237ACCA-966E-47E1-BE58-9CE6D8695569}" type="presParOf" srcId="{63167170-EAD8-45FA-A4F7-A6D6FAFF4E0D}" destId="{9B6B2231-2CBF-4E63-BDB3-066FBC23E1ED}" srcOrd="1" destOrd="0" presId="urn:microsoft.com/office/officeart/2005/8/layout/matrix3"/>
    <dgm:cxn modelId="{D1840FF8-B781-4699-BA2C-50DDE7E4B708}" type="presParOf" srcId="{63167170-EAD8-45FA-A4F7-A6D6FAFF4E0D}" destId="{BADAC1AD-9A28-4851-A903-5C279B12FE02}" srcOrd="2" destOrd="0" presId="urn:microsoft.com/office/officeart/2005/8/layout/matrix3"/>
    <dgm:cxn modelId="{74924D8B-D7EA-425A-AB25-39B0FE130F56}" type="presParOf" srcId="{63167170-EAD8-45FA-A4F7-A6D6FAFF4E0D}" destId="{B4E9CF28-F897-481D-8101-DA29543735AC}" srcOrd="3" destOrd="0" presId="urn:microsoft.com/office/officeart/2005/8/layout/matrix3"/>
    <dgm:cxn modelId="{3967D90C-0B04-4D9F-BB0E-9A165F60508B}" type="presParOf" srcId="{63167170-EAD8-45FA-A4F7-A6D6FAFF4E0D}" destId="{F14A0BE8-BD94-41F3-82E5-9B4216D36B5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B084D-4DDA-4773-ACFF-13040A7BE188}">
      <dsp:nvSpPr>
        <dsp:cNvPr id="0" name=""/>
        <dsp:cNvSpPr/>
      </dsp:nvSpPr>
      <dsp:spPr>
        <a:xfrm>
          <a:off x="503671" y="0"/>
          <a:ext cx="5112568" cy="5112568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6B2231-2CBF-4E63-BDB3-066FBC23E1ED}">
      <dsp:nvSpPr>
        <dsp:cNvPr id="0" name=""/>
        <dsp:cNvSpPr/>
      </dsp:nvSpPr>
      <dsp:spPr>
        <a:xfrm>
          <a:off x="1420925" y="504057"/>
          <a:ext cx="1750505" cy="131846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130F59"/>
              </a:solidFill>
            </a:rPr>
            <a:t/>
          </a:r>
          <a:br>
            <a:rPr lang="ru-RU" sz="2000" b="1" kern="1200" dirty="0" smtClean="0">
              <a:solidFill>
                <a:srgbClr val="130F59"/>
              </a:solidFill>
            </a:rPr>
          </a:br>
          <a:r>
            <a:rPr lang="ru-RU" sz="2000" b="1" kern="1200" dirty="0" smtClean="0">
              <a:solidFill>
                <a:srgbClr val="130F59"/>
              </a:solidFill>
            </a:rPr>
            <a:t>- перед началом работы</a:t>
          </a:r>
          <a:endParaRPr lang="ru-RU" sz="2000" b="1" kern="1200" dirty="0">
            <a:solidFill>
              <a:srgbClr val="130F59"/>
            </a:solidFill>
          </a:endParaRPr>
        </a:p>
      </dsp:txBody>
      <dsp:txXfrm>
        <a:off x="1485287" y="568419"/>
        <a:ext cx="1621781" cy="1189743"/>
      </dsp:txXfrm>
    </dsp:sp>
    <dsp:sp modelId="{BADAC1AD-9A28-4851-A903-5C279B12FE02}">
      <dsp:nvSpPr>
        <dsp:cNvPr id="0" name=""/>
        <dsp:cNvSpPr/>
      </dsp:nvSpPr>
      <dsp:spPr>
        <a:xfrm>
          <a:off x="3342245" y="432058"/>
          <a:ext cx="2471181" cy="1993901"/>
        </a:xfrm>
        <a:prstGeom prst="roundRect">
          <a:avLst/>
        </a:prstGeom>
        <a:solidFill>
          <a:schemeClr val="accent5">
            <a:hueOff val="-343741"/>
            <a:satOff val="-4006"/>
            <a:lumOff val="-719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130F59"/>
              </a:solidFill>
            </a:rPr>
            <a:t>- после каждого перерыва в работе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130F59"/>
              </a:solidFill>
            </a:rPr>
            <a:t>- при переходе от одной операции к другой</a:t>
          </a:r>
          <a:endParaRPr lang="ru-RU" sz="2000" b="1" kern="1200" dirty="0">
            <a:solidFill>
              <a:srgbClr val="130F59"/>
            </a:solidFill>
          </a:endParaRPr>
        </a:p>
      </dsp:txBody>
      <dsp:txXfrm>
        <a:off x="3439579" y="529392"/>
        <a:ext cx="2276513" cy="1799233"/>
      </dsp:txXfrm>
    </dsp:sp>
    <dsp:sp modelId="{B4E9CF28-F897-481D-8101-DA29543735AC}">
      <dsp:nvSpPr>
        <dsp:cNvPr id="0" name=""/>
        <dsp:cNvSpPr/>
      </dsp:nvSpPr>
      <dsp:spPr>
        <a:xfrm>
          <a:off x="359262" y="2088238"/>
          <a:ext cx="2522823" cy="2157840"/>
        </a:xfrm>
        <a:prstGeom prst="roundRect">
          <a:avLst/>
        </a:prstGeom>
        <a:solidFill>
          <a:schemeClr val="accent5">
            <a:hueOff val="-687482"/>
            <a:satOff val="-8011"/>
            <a:lumOff val="-1439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130F59"/>
              </a:solidFill>
            </a:rPr>
            <a:t>- после посещения туалета дважды: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130F59"/>
              </a:solidFill>
            </a:rPr>
            <a:t>- в тамбуре туалета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130F59"/>
              </a:solidFill>
            </a:rPr>
            <a:t>- на рабочем месте</a:t>
          </a:r>
          <a:endParaRPr lang="ru-RU" sz="2000" b="1" kern="1200" dirty="0">
            <a:solidFill>
              <a:srgbClr val="130F59"/>
            </a:solidFill>
          </a:endParaRPr>
        </a:p>
      </dsp:txBody>
      <dsp:txXfrm>
        <a:off x="464599" y="2193575"/>
        <a:ext cx="2312149" cy="1947166"/>
      </dsp:txXfrm>
    </dsp:sp>
    <dsp:sp modelId="{F14A0BE8-BD94-41F3-82E5-9B4216D36B51}">
      <dsp:nvSpPr>
        <dsp:cNvPr id="0" name=""/>
        <dsp:cNvSpPr/>
      </dsp:nvSpPr>
      <dsp:spPr>
        <a:xfrm>
          <a:off x="2933106" y="2808306"/>
          <a:ext cx="2906071" cy="2137921"/>
        </a:xfrm>
        <a:prstGeom prst="roundRect">
          <a:avLst/>
        </a:prstGeom>
        <a:solidFill>
          <a:schemeClr val="accent5">
            <a:hueOff val="-1031223"/>
            <a:satOff val="-12017"/>
            <a:lumOff val="-2158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130F59"/>
              </a:solidFill>
            </a:rPr>
            <a:t>- после соприкосновения с загрязненными предметами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130F59"/>
              </a:solidFill>
            </a:rPr>
            <a:t>- после снятия перчаток</a:t>
          </a:r>
          <a:endParaRPr lang="ru-RU" sz="2000" b="1" kern="1200" dirty="0">
            <a:solidFill>
              <a:srgbClr val="130F59"/>
            </a:solidFill>
          </a:endParaRPr>
        </a:p>
      </dsp:txBody>
      <dsp:txXfrm>
        <a:off x="3037471" y="2912671"/>
        <a:ext cx="2697341" cy="19291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AA994-3075-4565-AD9D-2E4EBD76823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1D033-46C0-402A-938B-5C78B7EB5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1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1D033-46C0-402A-938B-5C78B7EB5E3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93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solidFill>
                  <a:srgbClr val="BFBFBF"/>
                </a:solidFill>
              </a:rPr>
              <a:t>Слайд № 59 </a:t>
            </a:r>
            <a:r>
              <a:rPr lang="ru-RU" smtClean="0"/>
              <a:t>Мыть руки следует:</a:t>
            </a:r>
          </a:p>
          <a:p>
            <a:r>
              <a:rPr lang="ru-RU" smtClean="0"/>
              <a:t>-перед началом работы;</a:t>
            </a:r>
          </a:p>
          <a:p>
            <a:r>
              <a:rPr lang="ru-RU" smtClean="0"/>
              <a:t>-после каждого перерыва в работе;</a:t>
            </a:r>
          </a:p>
          <a:p>
            <a:r>
              <a:rPr lang="ru-RU" smtClean="0"/>
              <a:t>-при переходе от одной операции к другой;</a:t>
            </a:r>
          </a:p>
          <a:p>
            <a:r>
              <a:rPr lang="ru-RU" smtClean="0"/>
              <a:t>-после соприкосновения с загрязненными предметами;</a:t>
            </a:r>
          </a:p>
          <a:p>
            <a:r>
              <a:rPr lang="ru-RU" smtClean="0"/>
              <a:t>-после посещения туалета дважды: в тамбуре после посещения туалета до надевания санитарной одежды и на рабочем месте – непосредственно перед тем, как приступить к работе.</a:t>
            </a:r>
          </a:p>
        </p:txBody>
      </p:sp>
    </p:spTree>
    <p:extLst>
      <p:ext uri="{BB962C8B-B14F-4D97-AF65-F5344CB8AC3E}">
        <p14:creationId xmlns:p14="http://schemas.microsoft.com/office/powerpoint/2010/main" val="1188163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0661-5638-49E9-A835-7C89D292C3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B58E-D777-47D8-885D-7647084B7BA8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0661-5638-49E9-A835-7C89D292C3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B58E-D777-47D8-885D-7647084B7BA8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0661-5638-49E9-A835-7C89D292C3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B58E-D777-47D8-885D-7647084B7BA8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0661-5638-49E9-A835-7C89D292C3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B58E-D777-47D8-885D-7647084B7BA8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0661-5638-49E9-A835-7C89D292C3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B58E-D777-47D8-885D-7647084B7BA8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0661-5638-49E9-A835-7C89D292C3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B58E-D777-47D8-885D-7647084B7BA8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0661-5638-49E9-A835-7C89D292C3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B58E-D777-47D8-885D-7647084B7BA8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0661-5638-49E9-A835-7C89D292C3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B58E-D777-47D8-885D-7647084B7BA8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0661-5638-49E9-A835-7C89D292C3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B58E-D777-47D8-885D-7647084B7BA8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0661-5638-49E9-A835-7C89D292C3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B58E-D777-47D8-885D-7647084B7BA8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0661-5638-49E9-A835-7C89D292C3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B58E-D777-47D8-885D-7647084B7BA8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27B0661-5638-49E9-A835-7C89D292C3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9FB58E-D777-47D8-885D-7647084B7BA8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87824" y="5373216"/>
            <a:ext cx="5472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0070C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1628800"/>
            <a:ext cx="756083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Санитарно-гигиенические требования по организации питания в учреждениях образования</a:t>
            </a:r>
            <a:endParaRPr lang="ru-RU" sz="3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07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476672"/>
            <a:ext cx="6696744" cy="72008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питания обучающихся  в 2024/2025 учебном году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395536" y="1340768"/>
            <a:ext cx="5400675" cy="4516040"/>
          </a:xfrm>
        </p:spPr>
        <p:txBody>
          <a:bodyPr>
            <a:normAutofit/>
          </a:bodyPr>
          <a:lstStyle/>
          <a:p>
            <a:pPr algn="just">
              <a:buClr>
                <a:srgbClr val="4E67C8"/>
              </a:buClr>
              <a:defRPr/>
            </a:pPr>
            <a:r>
              <a:rPr lang="ru-RU" sz="16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дополнения в части запрещенных в питании обучающихся пищевых продуктов согласно ССЭТ 525;</a:t>
            </a:r>
          </a:p>
          <a:p>
            <a:pPr>
              <a:buClr>
                <a:srgbClr val="4E67C8"/>
              </a:buClr>
              <a:defRPr/>
            </a:pPr>
            <a:r>
              <a:rPr lang="ru-RU" sz="16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Рекомендовано получать мясо с количеством жира и соединительной ткани не более 20%,  </a:t>
            </a:r>
            <a:r>
              <a:rPr lang="ru-RU" sz="16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даны  разъяснения в части   запрета куриных </a:t>
            </a:r>
            <a:r>
              <a:rPr lang="ru-RU" sz="165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плечиков, голень куриная </a:t>
            </a:r>
            <a:r>
              <a:rPr lang="ru-RU" sz="16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высоким содержанием жира, наличием  кожи и костей</a:t>
            </a:r>
            <a:r>
              <a:rPr lang="ru-RU" sz="165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165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50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4E67C8"/>
              </a:buClr>
              <a:defRPr/>
            </a:pPr>
            <a:r>
              <a:rPr lang="ru-RU" sz="165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котлетное </a:t>
            </a:r>
            <a:r>
              <a:rPr lang="ru-RU" sz="165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мясо </a:t>
            </a:r>
            <a:r>
              <a:rPr lang="ru-RU" sz="165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использоваться только </a:t>
            </a:r>
            <a:r>
              <a:rPr lang="ru-RU" sz="165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сочетании с нежирным </a:t>
            </a:r>
            <a:r>
              <a:rPr lang="ru-RU" sz="165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мясом, птицей </a:t>
            </a:r>
            <a:endParaRPr lang="ru-RU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4E67C8"/>
              </a:buClr>
              <a:defRPr/>
            </a:pPr>
            <a:r>
              <a:rPr lang="ru-RU" sz="16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16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поручения </a:t>
            </a:r>
            <a:r>
              <a:rPr lang="ru-RU" sz="165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Министров Республики Беларусь </a:t>
            </a:r>
            <a:r>
              <a:rPr lang="ru-RU" sz="16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отдельные положения о работе межведомственных комиссий (рабочих групп). </a:t>
            </a:r>
            <a:r>
              <a:rPr lang="ru-RU" sz="165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приняты предложения Минздрава  по использованию чек-листов в отношении санитарно-эпидемиологических </a:t>
            </a:r>
            <a:r>
              <a:rPr lang="ru-RU" sz="165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</a:t>
            </a:r>
            <a:endParaRPr lang="ru-RU" sz="165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84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17" y="1313887"/>
            <a:ext cx="3079865" cy="2310938"/>
          </a:xfrm>
        </p:spPr>
      </p:pic>
    </p:spTree>
    <p:extLst>
      <p:ext uri="{BB962C8B-B14F-4D97-AF65-F5344CB8AC3E}">
        <p14:creationId xmlns:p14="http://schemas.microsoft.com/office/powerpoint/2010/main" val="368331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Содержимое 2"/>
          <p:cNvSpPr>
            <a:spLocks noGrp="1"/>
          </p:cNvSpPr>
          <p:nvPr>
            <p:ph sz="quarter" idx="13"/>
          </p:nvPr>
        </p:nvSpPr>
        <p:spPr>
          <a:xfrm>
            <a:off x="251520" y="192109"/>
            <a:ext cx="8358188" cy="6696743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ru-RU" sz="19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Питание должно быть щадящим по химическому составу и способам приготовления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Способами приготовления блюд должны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преимущественно являться запекание, варение, приготовление на пару.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питании детей не должны использоваться пищевые продукты, не отвечающие принципам детской диететики. 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питании детей должны использоваться: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-диетические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яйца, нежирное мясо (свинина мясная, говядина первой категории или телятина);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-цыплята-бройлеры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куры или индейка потрошеные первого сорта (категории), субпродукты первой категории;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-колбасы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сосиски вареные 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маркировкой для детей дошкольного и школьного возраста или высшего сорта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одного раза в неделю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учреждениях </a:t>
            </a:r>
            <a:r>
              <a:rPr lang="ru-RU" sz="1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дневным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пребыванием детей, </a:t>
            </a:r>
            <a:r>
              <a:rPr lang="ru-RU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 раз в неделю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круглосуточным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пребыванием детей);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-из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жиров – масло из коровьего молока и масло растительное;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-богатые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пектином кондитерские изделия (зефир, мармелад, джем);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-йодированная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соль;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-преимущественно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охлажденные, а не замороженные мясные полуфабрикаты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altLang="ru-RU" sz="2400" i="1" dirty="0">
                <a:solidFill>
                  <a:srgbClr val="0D79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ru-RU" altLang="ru-RU" sz="2800" i="1" dirty="0">
                <a:solidFill>
                  <a:srgbClr val="0D79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Согласно постановлению № 317 нормы питания  по ряду неосновных продуктов </a:t>
            </a:r>
            <a:r>
              <a:rPr lang="ru-RU" altLang="ru-RU" sz="2800" i="1" dirty="0">
                <a:solidFill>
                  <a:srgbClr val="0D79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(кофейный напиток, чай, какао, томат-пюре, лимонная кислота, дрожжи, крахмал картофельный), а также по хлебу ржаному и хлебу пшеничному, являются рекомендуемыми.</a:t>
            </a:r>
            <a:endParaRPr lang="ru-RU" altLang="ru-RU" sz="2800" i="1" dirty="0">
              <a:solidFill>
                <a:srgbClr val="0D79CA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ru-RU" sz="2500" dirty="0" smtClean="0"/>
          </a:p>
        </p:txBody>
      </p:sp>
    </p:spTree>
    <p:extLst>
      <p:ext uri="{BB962C8B-B14F-4D97-AF65-F5344CB8AC3E}">
        <p14:creationId xmlns:p14="http://schemas.microsoft.com/office/powerpoint/2010/main" val="224586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52" y="3148298"/>
            <a:ext cx="8064896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7.1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хранение плодоовощной продукции в таре, подвергающейся обработке моющими и дезинфицирующими средствами;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7.2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качественная первичная обработка плодоовощной продукции, идущей на приготовление блюд без термической обработки либо употребляемой в сыром виде.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Указанная обработка включает отбор, очистку, мойку, повторную мойку под проточной водой и ошпаривание кипящей водой (далее - кипяток), за исключением плодоовощной продукции, неустойчивой к обработке кипятком.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7.3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недопущение чистки сырых овощей, картофеля на ночь, хранения очищенных сырых овощей в воде более двух часов с момента очистки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Овощи, подлежащие отвариванию в очищенном виде, чистят непосредственно перед варкой и варят в подсоленной воде. Овощи, предназначенные для винегретов, салатов, варят в неочищенном виде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311" y="2276872"/>
            <a:ext cx="75070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4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ОРГАНИЗАЦИИ И ПРОВЕДЕНИЮ 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САНИТАРНО-ПРОТИВОЭПИДЕМИЧЕСКИХ МЕРОПРИЯТИЙ, </a:t>
            </a:r>
            <a:r>
              <a:rPr lang="ru-RU" sz="1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НАПРАВЛЕННЫХ НА ПРЕДОТВРАЩЕНИЕ ВОЗНИКНОВЕНИЯ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РАСПРОСТРАНЕНИЯ ИЕРСИНИОЗОВ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349" y="476672"/>
            <a:ext cx="7651995" cy="1870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Санитарные нормы и правила «Санитарно-эпидемиологические требования к организации и проведению санитарно-противоэпидемических мероприятий, направленных на предупреждение возникновения и распространения псевдотуберкулеза и кишечного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иерсиниоза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утв. Постановлением МЗ РБ от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02.02.2024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№25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60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59" y="116632"/>
            <a:ext cx="7848873" cy="6530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объектах должно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быть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обеспечено:</a:t>
            </a: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</a:t>
            </a: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установленных производителем условий хранения, сроков годности плодоовощной </a:t>
            </a:r>
            <a:r>
              <a:rPr lang="ru-RU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продукции.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контроля параметров микроклимата помещения для хранения овощей, фруктов, ягод, зелени должны быть оборудованы средствами измерения для регистрации температуры и относительной влажности окружающей среды 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5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термогигрометры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(или) другие устройства), прошедшими государственную поверку </a:t>
            </a: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внесенными в Государственный реестр средств измерений (стандартных образцов) Республики </a:t>
            </a:r>
            <a:r>
              <a:rPr lang="ru-RU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Беларусь. Загрязненные </a:t>
            </a: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землей овощи, в том числе корнеплоды, должны храниться отдельно от других свежих овощей, фруктов, ягод, зелени и пищевых </a:t>
            </a:r>
            <a:r>
              <a:rPr lang="ru-RU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продуктов;</a:t>
            </a:r>
            <a:endParaRPr lang="ru-RU" sz="1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оборудование 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складских помещений, предназначенных для хранения овощей, фруктов, ягод, зелени, стеллажами (при наличии), подтоварниками, поддонами, подвергающимися мойке и 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дезинфекции;</a:t>
            </a: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хранение </a:t>
            </a: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овощей, фруктов, ягод, зелени в условиях, препятствующих доступу грызунов (на стеллажах (при наличии), подтоварниках, поддонах).</a:t>
            </a:r>
            <a:endParaRPr lang="en-US" sz="1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осуществление 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производственного 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контроля - не 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реже двух раз в год в осенний и весенний периоды), в порядке, определенном актами законодательства.</a:t>
            </a:r>
            <a:b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5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защита </a:t>
            </a:r>
            <a:r>
              <a:rPr lang="ru-RU" sz="15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проникновения в производственные помещения грызунов, в том числе</a:t>
            </a:r>
            <a:r>
              <a:rPr lang="ru-RU" sz="15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500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своевременный </a:t>
            </a: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ремонт </a:t>
            </a:r>
            <a:r>
              <a:rPr lang="ru-RU" sz="1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отмосток</a:t>
            </a: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дверных, оконных проемов, мест прохождения коммуникаций в перекрытиях, стенах, ограждениях;</a:t>
            </a:r>
            <a:endParaRPr lang="en-US" sz="1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</a:t>
            </a:r>
            <a:r>
              <a:rPr lang="ru-RU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тары, изготовленной из материалов, устойчивых к повреждению грызунами</a:t>
            </a: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</a:t>
            </a: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хранения пищевых и бытовых отходов плотно закрывающихся емкостей, регулярная их </a:t>
            </a:r>
            <a:r>
              <a:rPr lang="ru-RU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очистка;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</a:t>
            </a:r>
            <a:r>
              <a:rPr lang="ru-RU" sz="1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дератизационных</a:t>
            </a: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мероприятий на плановой основе с периодичностью не реже одного раза в месяц.</a:t>
            </a:r>
            <a:endParaRPr lang="en-US" sz="1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5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7704856" cy="3658418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Работники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питания должны ежедневно в начале рабочей смены регистрировать данные о состоянии своего здоровья в специальном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журнале ”Здоровье“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форме, установленной  Министерством здравоохранения.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ведением журнала ”Здоровье“ осуществляет медицинский работник, при отсутствии медицинского работника –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другоео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тветственное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лицо.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появлении признаков желудочно-кишечных и других заболеваний, повышении температуры тела работники объекта питания должны сообщить об этом администрации учреждения образования или субъекту общественного питания. Заболевшие работники должны обратиться в организацию здравоохранения за медицинской помощью. К работе данные работники не допускаются.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31810308"/>
              </p:ext>
            </p:extLst>
          </p:nvPr>
        </p:nvGraphicFramePr>
        <p:xfrm>
          <a:off x="378872" y="4679282"/>
          <a:ext cx="8501062" cy="1941079"/>
        </p:xfrm>
        <a:graphic>
          <a:graphicData uri="http://schemas.openxmlformats.org/drawingml/2006/table">
            <a:tbl>
              <a:tblPr/>
              <a:tblGrid>
                <a:gridCol w="3683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541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7318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33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30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Фамилия, собственное имя, отчество работников пищеблока</a:t>
                      </a: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Отметка об отсутствии острых кишечных заболеваний у работника и в его семье</a:t>
                      </a: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Отметка об отсутствии у работника ангины и гнойничковых заболеваний</a:t>
                      </a: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Контроль за листами нетрудоспособности, в том числе по уходу</a:t>
                      </a: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Личные подписи работников пищеблока, медицинского работника</a:t>
                      </a: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810" marR="381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99364" name="Прямоугольник 5"/>
          <p:cNvSpPr>
            <a:spLocks noChangeArrowheads="1"/>
          </p:cNvSpPr>
          <p:nvPr/>
        </p:nvSpPr>
        <p:spPr bwMode="auto">
          <a:xfrm>
            <a:off x="5436096" y="3573016"/>
            <a:ext cx="3168352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ЖУРНАЛ «ЗДОРОВЬЕ»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Начат ___________________ 20__ г.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Окончен _________________ 20__ г.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49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77809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Работники пищеблока должны соблюдать следующие правила личной гигиены: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3"/>
          </p:nvPr>
        </p:nvSpPr>
        <p:spPr>
          <a:xfrm>
            <a:off x="323528" y="1196753"/>
            <a:ext cx="7920880" cy="5328592"/>
          </a:xfrm>
        </p:spPr>
        <p:txBody>
          <a:bodyPr>
            <a:normAutofit fontScale="9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приходить на работу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чистой одежде и обуви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оставлять верхнюю одежду, головной убор и личные вещи в гардеробной,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тщательно мыть руки с жидким моющим средством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надевать чистую санитарную одежду и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убирать волосы под косынку или колпак;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время работы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носить кольца, серьги, не закалывать санитарную одежду булавками, на рабочем месте не принимать пищу и не курить;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ногти должны быть коротко острижены, не покрыты лаком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приготовлении блюд, не подвергающихся термической обработке, выдаче 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порционировании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блюд,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нарезке хлебобулочных изделий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использовать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одноразовые перчатки.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Смена перчаток должна проводиться после каждого использования;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перед посещением туалета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снимать санитарную одежду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специально отведенном месте;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производить смену санитарной одежды по мере загрязнения, но не реже 1 раза в день;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обеспечить раздельное хранение санитарной одежды и личной одежды работников пищеблока.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544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8229600" cy="955675"/>
          </a:xfrm>
        </p:spPr>
        <p:txBody>
          <a:bodyPr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SimSun" charset="0"/>
                <a:cs typeface="SimSun" charset="0"/>
              </a:rPr>
              <a:t>ГИГИЕНА РУК </a:t>
            </a:r>
            <a:br>
              <a:rPr lang="ru-RU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SimSun" charset="0"/>
                <a:cs typeface="SimSun" charset="0"/>
              </a:rPr>
            </a:br>
            <a:r>
              <a:rPr lang="ru-RU" altLang="ru-RU" sz="3300" b="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Руки следует мыть</a:t>
            </a:r>
          </a:p>
        </p:txBody>
      </p:sp>
      <p:pic>
        <p:nvPicPr>
          <p:cNvPr id="134148" name="pic_self" descr="006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6665913" y="2060575"/>
            <a:ext cx="2478087" cy="2960688"/>
          </a:xfrm>
        </p:spPr>
      </p:pic>
      <p:graphicFrame>
        <p:nvGraphicFramePr>
          <p:cNvPr id="5" name="Схема 4"/>
          <p:cNvGraphicFramePr/>
          <p:nvPr/>
        </p:nvGraphicFramePr>
        <p:xfrm>
          <a:off x="468313" y="1484784"/>
          <a:ext cx="6119911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769030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Содержимое 1"/>
          <p:cNvSpPr>
            <a:spLocks noGrp="1"/>
          </p:cNvSpPr>
          <p:nvPr>
            <p:ph sz="quarter" idx="13"/>
          </p:nvPr>
        </p:nvSpPr>
        <p:spPr>
          <a:xfrm>
            <a:off x="619464" y="1053988"/>
            <a:ext cx="4069035" cy="2282693"/>
          </a:xfrm>
        </p:spPr>
        <p:txBody>
          <a:bodyPr>
            <a:normAutofit fontScale="62500" lnSpcReduction="20000"/>
          </a:bodyPr>
          <a:lstStyle/>
          <a:p>
            <a:pPr algn="just" eaLnBrk="1" hangingPunct="1"/>
            <a:r>
              <a:rPr lang="ru-RU" dirty="0">
                <a:latin typeface="Times New Roman" pitchFamily="18" charset="0"/>
                <a:cs typeface="Times New Roman" pitchFamily="18" charset="0"/>
              </a:rPr>
              <a:t>В учреждениях образования при организации питания детей должен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осуществляться производственный, в том числе лабораторный, контроль за качеством и безопасностью питания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учетом санитарных норм и правил, устанавливающих санитарно-эпидемиологические требования к осуществлению производственного контроля при производстве, реализации, хранении, транспортировке продовольственного сырья и (или) пищевых продуктов.</a:t>
            </a:r>
          </a:p>
          <a:p>
            <a:pPr eaLnBrk="1" hangingPunct="1"/>
            <a:endParaRPr lang="ru-RU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687" y="1208260"/>
            <a:ext cx="2052228" cy="197414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39552" y="3501008"/>
            <a:ext cx="7336911" cy="2623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Кратность лабораторного контроля, перечень исследуемых показателей качества и безопасности приготавливаемой пищи устанавливаются в программе производственного контроля, разрабатываемой руководителем учреждения образования или субъекта предпринимательской деятельности, организующего питание, в порядке, установленном государственным стандартом Республики Беларусь </a:t>
            </a: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СТБ 1210-2010 «Общественное питание. Кулинарная продукция, реализуемая населению. Общие технические условия»,</a:t>
            </a:r>
            <a:r>
              <a:rPr lang="ru-RU" sz="14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утвержденным постановлением Государственного комитета по стандартизации Республики Беларусь от 19 октября 2010 г. № 60 «Об утверждении, введении в действие, изменении и отмене технических нормативных правовых актов в области технического нормирования и стандартизации и общегосударственного классификатора Республики Беларусь», и санитарными нормами и правилами </a:t>
            </a:r>
          </a:p>
          <a:p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190061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6447501" cy="4484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производственного контроля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21953" y="1772816"/>
            <a:ext cx="6658761" cy="379906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НАССП – идентификация и анализ рисков при изготовлении пищевых продуктов и определение контрольных критических точек с целью установления необходимых мер их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производственного контроля являются: сырье, пищевая продукция и вспомогательные материалы при поступлении и хранении, транспорт, технологические процессы, готовая продукция, помещения и оборудование, персонал.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производственного контроля включает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схему внутреннего контроля, в том числе лабораторного контроля готовых блюд на санитарно-химические и микробиологические показатели, смывов с рук персонала, с оборудования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примерных программах производственного контроля определено 6 рабочих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инструкций,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санитарных инструкций, 10 контрольных точек, 2 контрольных критических точки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98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7329"/>
            <a:ext cx="6447501" cy="5487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Рабочие и санитарные инструкции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82465" y="1457324"/>
            <a:ext cx="6732710" cy="44774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инструкции: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размораживанию пищевых продуктов;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обработке сырых овощей и фруктов;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обработке яиц;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доведению до готовности в жарочном шкафу полуфабрикатов из мяса, птицы, рыбы и другое;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тепловой обработке блюд и кулинарных изделий;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санитарные инструкции: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уборка помещений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пищеблока;	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проведение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генеральной уборки пищеблока;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обработка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шкафов в гардеробных;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содержание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уборочного инвентаря;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правила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мытья кухонной посуды и кухонного инвентаря;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правила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мытья столовой посуды (механическим способом);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правила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мытья столовой посуды (ручным способом);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обработка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производственных столов;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мытье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плиты электрической,	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2598404"/>
            <a:ext cx="4392488" cy="3341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10.обработкп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разборных частей технологического 	оборудования;</a:t>
            </a: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11.обработка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 хранения хлеба;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12.обработка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холодильника;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13.организация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 с отходами,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мытье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емкостей для пищевых отходов;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использование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чистящего, моющего средства;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 порядок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профилактической дезинфекции;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 обработка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 правила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пользования и надевания санитарной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	одежды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19.посещение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пищеблока вторыми лицами;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20.посещение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пищеблока третьими лицами.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5058024" y="2809471"/>
            <a:ext cx="204422" cy="151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Стрелка вправо 5"/>
          <p:cNvSpPr/>
          <p:nvPr/>
        </p:nvSpPr>
        <p:spPr>
          <a:xfrm>
            <a:off x="5034251" y="3225312"/>
            <a:ext cx="204422" cy="151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Стрелка вправо 6"/>
          <p:cNvSpPr/>
          <p:nvPr/>
        </p:nvSpPr>
        <p:spPr>
          <a:xfrm>
            <a:off x="5034251" y="3448191"/>
            <a:ext cx="204422" cy="151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Стрелка вправо 7"/>
          <p:cNvSpPr/>
          <p:nvPr/>
        </p:nvSpPr>
        <p:spPr>
          <a:xfrm>
            <a:off x="5034251" y="3631911"/>
            <a:ext cx="204422" cy="1439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Стрелка вправо 9"/>
          <p:cNvSpPr/>
          <p:nvPr/>
        </p:nvSpPr>
        <p:spPr>
          <a:xfrm>
            <a:off x="5034251" y="3826959"/>
            <a:ext cx="204422" cy="151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Стрелка вправо 10"/>
          <p:cNvSpPr/>
          <p:nvPr/>
        </p:nvSpPr>
        <p:spPr>
          <a:xfrm>
            <a:off x="5052597" y="4019631"/>
            <a:ext cx="204422" cy="151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Стрелка вправо 11"/>
          <p:cNvSpPr/>
          <p:nvPr/>
        </p:nvSpPr>
        <p:spPr>
          <a:xfrm flipV="1">
            <a:off x="5072677" y="4246605"/>
            <a:ext cx="204422" cy="1684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Стрелка вправо 12"/>
          <p:cNvSpPr/>
          <p:nvPr/>
        </p:nvSpPr>
        <p:spPr>
          <a:xfrm>
            <a:off x="5072677" y="4457672"/>
            <a:ext cx="204422" cy="151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Стрелка вправо 13"/>
          <p:cNvSpPr/>
          <p:nvPr/>
        </p:nvSpPr>
        <p:spPr>
          <a:xfrm>
            <a:off x="5060951" y="4660429"/>
            <a:ext cx="204422" cy="151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Стрелка вправо 14"/>
          <p:cNvSpPr/>
          <p:nvPr/>
        </p:nvSpPr>
        <p:spPr>
          <a:xfrm>
            <a:off x="5076768" y="4905798"/>
            <a:ext cx="204422" cy="151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Стрелка вправо 15"/>
          <p:cNvSpPr/>
          <p:nvPr/>
        </p:nvSpPr>
        <p:spPr>
          <a:xfrm>
            <a:off x="5074287" y="5119707"/>
            <a:ext cx="204422" cy="151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5483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84976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7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920136"/>
            <a:ext cx="8712968" cy="5688632"/>
          </a:xfrm>
          <a:noFill/>
        </p:spPr>
        <p:txBody>
          <a:bodyPr>
            <a:noAutofit/>
          </a:bodyPr>
          <a:lstStyle/>
          <a:p>
            <a:pPr lvl="0" algn="just"/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Постановление Совета Министров РБ от 14 октября 2019 г. N 694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«Об организации питания обучающихся»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(в ред. Пост. от 27.12.2022 N 917)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том числе утверждает Постановление</a:t>
            </a:r>
            <a:r>
              <a:rPr lang="ru-RU" sz="1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 организации питания обучающихся, получающих общее среднее, специальное образование на уровне общего среднего образования; </a:t>
            </a:r>
          </a:p>
          <a:p>
            <a:pPr lvl="0" algn="just"/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Постановление Совета Министров Республики Беларусь от 27 апреля 2013 года № 317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нормах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питания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денежных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нормах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расходов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питание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также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участников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мероприятий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числа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лиц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учреждениях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» (с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изменениями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редакции постановления Совета Министров РБ </a:t>
            </a:r>
            <a:r>
              <a:rPr lang="ru-RU" sz="1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23.08.2023 №555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 algn="just"/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Методические рекомендации по организации питания в учреждениях образования в 2024/2025 учебном году,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утвержденные МО РБ, МАРТ РБ, МЗ РБ, МЖКХ РБ 14.08.2024.</a:t>
            </a:r>
          </a:p>
          <a:p>
            <a:pPr algn="just"/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Специфические санитарно-эпидемиологические требования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 содержанию и эксплуатации учреждений образования, утвержденных постановлением Совета Министров Республики Беларусь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от 7 августа 2019 года № 525 (в редакции от 31.08.2022, от 15.11.2022 № 780,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12.07.2024 №502 ); </a:t>
            </a:r>
          </a:p>
          <a:p>
            <a:pPr algn="just"/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021/2011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«О безопасности пищевой продукции»;</a:t>
            </a:r>
          </a:p>
          <a:p>
            <a:pPr lvl="0" algn="just"/>
            <a:endParaRPr lang="en-US" sz="1800" dirty="0" smtClean="0"/>
          </a:p>
          <a:p>
            <a:endParaRPr lang="en-US" sz="1800" dirty="0"/>
          </a:p>
          <a:p>
            <a:pPr algn="just"/>
            <a:endParaRPr lang="ru-RU" sz="1800" dirty="0"/>
          </a:p>
          <a:p>
            <a:pPr algn="just"/>
            <a:endParaRPr lang="ru-RU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5"/>
            <a:ext cx="748883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трелка вправо 3"/>
          <p:cNvSpPr/>
          <p:nvPr/>
        </p:nvSpPr>
        <p:spPr>
          <a:xfrm>
            <a:off x="472959" y="3861048"/>
            <a:ext cx="792088" cy="346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Стрелка вправо 5"/>
          <p:cNvSpPr/>
          <p:nvPr/>
        </p:nvSpPr>
        <p:spPr>
          <a:xfrm>
            <a:off x="483790" y="4840861"/>
            <a:ext cx="781257" cy="3804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8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272808" cy="9906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производственного контроля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91478" y="1844824"/>
            <a:ext cx="8268954" cy="4320480"/>
          </a:xfrm>
        </p:spPr>
        <p:txBody>
          <a:bodyPr/>
          <a:lstStyle/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ККТ 1 – ХРАНЕНИЕ СКОРОПОРТЯЩИХСЯ ПИЩЕВЫХ ПРОДУКТОВ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ККТ 2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ТЕРМИЧЕСКАЯ ОБРАБОТКА (ПОЛУФАБРИКАТЫ, ГОТОВЫЕ БЛЮДА)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296275"/>
            <a:ext cx="7704856" cy="1420757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806045"/>
              </p:ext>
            </p:extLst>
          </p:nvPr>
        </p:nvGraphicFramePr>
        <p:xfrm>
          <a:off x="467544" y="4437112"/>
          <a:ext cx="7704855" cy="2016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1780">
                  <a:extLst>
                    <a:ext uri="{9D8B030D-6E8A-4147-A177-3AD203B41FA5}">
                      <a16:colId xmlns:a16="http://schemas.microsoft.com/office/drawing/2014/main" xmlns="" val="168763427"/>
                    </a:ext>
                  </a:extLst>
                </a:gridCol>
                <a:gridCol w="1626144">
                  <a:extLst>
                    <a:ext uri="{9D8B030D-6E8A-4147-A177-3AD203B41FA5}">
                      <a16:colId xmlns:a16="http://schemas.microsoft.com/office/drawing/2014/main" xmlns="" val="2419401591"/>
                    </a:ext>
                  </a:extLst>
                </a:gridCol>
                <a:gridCol w="777417">
                  <a:extLst>
                    <a:ext uri="{9D8B030D-6E8A-4147-A177-3AD203B41FA5}">
                      <a16:colId xmlns:a16="http://schemas.microsoft.com/office/drawing/2014/main" xmlns="" val="3777229386"/>
                    </a:ext>
                  </a:extLst>
                </a:gridCol>
                <a:gridCol w="989348">
                  <a:extLst>
                    <a:ext uri="{9D8B030D-6E8A-4147-A177-3AD203B41FA5}">
                      <a16:colId xmlns:a16="http://schemas.microsoft.com/office/drawing/2014/main" xmlns="" val="1549482649"/>
                    </a:ext>
                  </a:extLst>
                </a:gridCol>
                <a:gridCol w="919037">
                  <a:extLst>
                    <a:ext uri="{9D8B030D-6E8A-4147-A177-3AD203B41FA5}">
                      <a16:colId xmlns:a16="http://schemas.microsoft.com/office/drawing/2014/main" xmlns="" val="3919174309"/>
                    </a:ext>
                  </a:extLst>
                </a:gridCol>
                <a:gridCol w="1019767">
                  <a:extLst>
                    <a:ext uri="{9D8B030D-6E8A-4147-A177-3AD203B41FA5}">
                      <a16:colId xmlns:a16="http://schemas.microsoft.com/office/drawing/2014/main" xmlns="" val="3317405023"/>
                    </a:ext>
                  </a:extLst>
                </a:gridCol>
                <a:gridCol w="1171362">
                  <a:extLst>
                    <a:ext uri="{9D8B030D-6E8A-4147-A177-3AD203B41FA5}">
                      <a16:colId xmlns:a16="http://schemas.microsoft.com/office/drawing/2014/main" xmlns="" val="2323820268"/>
                    </a:ext>
                  </a:extLst>
                </a:gridCol>
              </a:tblGrid>
              <a:tr h="901299">
                <a:tc>
                  <a:txBody>
                    <a:bodyPr/>
                    <a:lstStyle/>
                    <a:p>
                      <a:pPr marR="63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86100" algn="l"/>
                        </a:tabLs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 Контроль 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63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86100" algn="l"/>
                        </a:tabLs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соответствием температуры жарочного шкафа заданным параметрам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086100" algn="l"/>
                        </a:tabLs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замеров реальной температуры (тестирование) любой точки жарочного шкафа 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086100" algn="l"/>
                        </a:tabLs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ежедневно, каждая приготовленная партия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86100" algn="l"/>
                        </a:tabLs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Шеф - повар  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86100" algn="l"/>
                        </a:tabLs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СанПиН, 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86100" algn="l"/>
                        </a:tabLs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«Сборник», технологические карты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86100" algn="l"/>
                        </a:tabLs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086100" algn="l"/>
                        </a:tabLs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 качества термической обработки блюд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руководства, проведение ремонтных работ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/>
                </a:tc>
                <a:extLst>
                  <a:ext uri="{0D108BD9-81ED-4DB2-BD59-A6C34878D82A}">
                    <a16:rowId xmlns:a16="http://schemas.microsoft.com/office/drawing/2014/main" xmlns="" val="3604086532"/>
                  </a:ext>
                </a:extLst>
              </a:tr>
              <a:tr h="1114925">
                <a:tc>
                  <a:txBody>
                    <a:bodyPr/>
                    <a:lstStyle/>
                    <a:p>
                      <a:pPr marR="63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86100" algn="l"/>
                        </a:tabLs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 Контроль 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63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86100" algn="l"/>
                        </a:tabLs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соблюдением температурного режима и продолжительностью тепловой обработки вторых блюд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/>
                </a:tc>
                <a:tc>
                  <a:txBody>
                    <a:bodyPr/>
                    <a:lstStyle/>
                    <a:p>
                      <a:pPr marR="9652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086100" algn="l"/>
                        </a:tabLs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температуры, времени приготовления, визуальный контроль готовности блюда (и с использованием   средства измерения (</a:t>
                      </a:r>
                      <a:r>
                        <a:rPr lang="ru-RU" sz="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чектемп</a:t>
                      </a: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для готовой продукции)  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086100" algn="l"/>
                        </a:tabLs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ежедневно, каждая приготовленная партия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86100" algn="l"/>
                        </a:tabLs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Шеф - повар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086100" algn="l"/>
                        </a:tabLs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СанПиН,  «Сборник», технологические карты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086100" algn="l"/>
                        </a:tabLs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 качества термической обработки блюд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доготовка</a:t>
                      </a: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блюда (</a:t>
                      </a:r>
                      <a:r>
                        <a:rPr lang="ru-RU" sz="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возможности</a:t>
                      </a: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и утилизация (в случае невозможности </a:t>
                      </a:r>
                      <a:r>
                        <a:rPr lang="ru-RU" sz="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доготовки</a:t>
                      </a: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блюда)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/>
                </a:tc>
                <a:extLst>
                  <a:ext uri="{0D108BD9-81ED-4DB2-BD59-A6C34878D82A}">
                    <a16:rowId xmlns:a16="http://schemas.microsoft.com/office/drawing/2014/main" xmlns="" val="3981545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48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60649"/>
            <a:ext cx="6619196" cy="7200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ККТ 1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980730"/>
            <a:ext cx="8352927" cy="619268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Опасность: биологическая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КМАФАнМ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БГКП,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Proteus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дрожжи, плесени;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Staphylococcus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аureus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сульфитредуцирующие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клостридии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патогенные микроорганизмы, в т. ч. сальмонеллы,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Listeria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mоnocytogenes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цисты кишечных патогенных простейших организмов, яйца гельминтов.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Контролируемые параметры - температура хранения: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для  охлажденного сырья (среднетемпературной холодильной камеры, холодильного шкафа) –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выше 6 </a:t>
            </a:r>
            <a:r>
              <a:rPr lang="ru-RU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замороженного сырья (морозильник «Атлант», ларь низкотемпературный) –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минус 12</a:t>
            </a:r>
            <a:r>
              <a:rPr lang="ru-RU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до минус 18 </a:t>
            </a:r>
            <a:r>
              <a:rPr lang="ru-RU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мониторинга. Метод контроля.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температуры  хранения сырья  в  среднетемпературной холодильной камере (холодильном шкафу) с помощью термометра (указывается тип термометра)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температуры  хранения сырья  в  низкотемпературном морозильнике (ларе морозильном) с помощью  (указывается тип термометра)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Периодичность мониторинга: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раза в день.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за мониторинг: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кладовщик (или лицо его заменяющее) и шеф-повар (или лицо его заменяющее).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Записи (регистрационно-учетный документ):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проверки температурного режима холодильников (морозильников), контрольный лист критических отклонений температуры, свидетельство о поверке средств измерения (СИ).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хранения документа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склад, пищеблок.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контроля: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Соблюдение требований санитарных норм и правил </a:t>
            </a:r>
          </a:p>
          <a:p>
            <a:pPr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2.Обучение персонала требованиям к личной гигиене.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3.Использование соответствующей санитарной одежды, исключающей возможность попадания посторонних предметов.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Контроль соблюдения технологической дисциплины.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Соблюдение программы производственного контроля.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Планово-предупредительный ремонт оборудования.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Поверка средств измерений.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Соблюдение правил идентификации сырья.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Соблюдение сроков хранения каждой партии.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и корректирующие действия (указываются действия персонала при несоответствии температуры в холодильном оборудовании)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US" sz="900" dirty="0"/>
          </a:p>
          <a:p>
            <a:pPr>
              <a:spcBef>
                <a:spcPts val="0"/>
              </a:spcBef>
            </a:pPr>
            <a:endParaRPr lang="en-US" sz="900" dirty="0"/>
          </a:p>
          <a:p>
            <a:pPr marL="0" indent="0">
              <a:spcBef>
                <a:spcPts val="0"/>
              </a:spcBef>
              <a:buNone/>
            </a:pPr>
            <a:r>
              <a:rPr lang="ru-RU" sz="900" b="1" dirty="0"/>
              <a:t> </a:t>
            </a:r>
            <a:endParaRPr lang="en-US" sz="900" dirty="0"/>
          </a:p>
          <a:p>
            <a:pPr marL="0" indent="0">
              <a:spcBef>
                <a:spcPts val="0"/>
              </a:spcBef>
              <a:buNone/>
            </a:pPr>
            <a:r>
              <a:rPr lang="ru-RU" sz="900" b="1" dirty="0"/>
              <a:t> </a:t>
            </a:r>
            <a:endParaRPr lang="en-US" sz="900" dirty="0"/>
          </a:p>
          <a:p>
            <a:pPr>
              <a:spcBef>
                <a:spcPts val="0"/>
              </a:spcBef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65124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6447501" cy="36004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ККТ 2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548680"/>
            <a:ext cx="8496944" cy="604867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ТЕРМИЧЕСКАЯ ОБРАБОТКА (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ПОЛУФАБРИКАТЫ, ГОТОВЫЕ БЛЮДА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Опасность: биологическая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КМАФАнМ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БГКП,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Proteus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дрожжи, плесени;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Staphylococcus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аureus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Сульфитредуцирующие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клостридии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патогенные микроорганизмы, в т. ч. сальмонеллы,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Listeria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mоnocytogenes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Контролируемые параметры: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 жарочного шкафа  -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«Сборник** », технологическим картам;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температура и время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приготовления блюда – согласно «Сборник**», технологическим картам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Визуальный контроль степени готовности блюда.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мониторинга. Метод контроля.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температуры с помощью термометра для измерения реальной температуры, тип (ТЖШ -50 до +300</a:t>
            </a:r>
            <a:r>
              <a:rPr lang="ru-RU" sz="1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С, погрешность измерения 10</a:t>
            </a:r>
            <a:r>
              <a:rPr lang="ru-RU" sz="1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С).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температуры с помощью цифрового термометра (чек-темп), тип (ДИ-50 до +150</a:t>
            </a:r>
            <a:r>
              <a:rPr lang="ru-RU" sz="1100" b="1" u="sng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С, погрешность измерения ±1</a:t>
            </a:r>
            <a:r>
              <a:rPr lang="ru-RU" sz="1100" b="1" u="sng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С) и времени приготовления с помощью часов, визуальный контроль готовности блюд – каждой партии. </a:t>
            </a:r>
            <a:endParaRPr lang="en-US" sz="1100" b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Периодичность мониторинга: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приготовленная партия.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мониторинг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повар, выполняющий технологическую операцию.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Записи (регистрационно-учетный документ):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термической обработки продукта,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бракеражный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хранения документа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 пищеблоке.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контроля: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1.Соблюдение требований санитарных норм и правил </a:t>
            </a:r>
          </a:p>
          <a:p>
            <a:pPr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2.Соблюдение режимов проведения производственных процессов согласно «Сборник **».</a:t>
            </a: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3.Обучение персонала требованиям к личной гигиене.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4.Использование соответствующей санитарной одежды, исключающей возможность попадания посторонних предметов.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5.Проведение периодического микробиологического контроля готовой продукции в аккредитованной лаборатории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6.Проведение санитарной обработки технологического оборудования, инвентаря и производственных помещений согласно санитарным инструкциям по мойке и дезинфекции технологического оборудования, инвентаря и производственных помещений.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7.Контроль соблюдения технологической дисциплины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8.Соблюдение программы производственного контроля.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9.Планово-предупредительный ремонт оборудования.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10.Поверка средств измерений.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и корректирующие действия: если внутренняя температура продуктов, подвергающихся термической обработке, не входит в допустимые нормы (меньше 74</a:t>
            </a:r>
            <a:r>
              <a:rPr lang="ru-RU" sz="1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С), то повар должен еще раз подвергнуть продукты термической обработке до тех пор, пока они, не достигнут целевой температуры;</a:t>
            </a: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обнаружения нарушения температуры, времени приготовления блюд или степени готовности блюда, после органолептической оценки повар (по возможности) проводит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доготовку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блюда; в случае невозможности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доготовки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блюда, продукция утилизируется; в случае неисправности жарочного шкафа проводятся ремонтные работы с последующим тестированием.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462" y="1090247"/>
            <a:ext cx="6447501" cy="67700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 точки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43145" y="1833197"/>
            <a:ext cx="6447501" cy="3587261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точка № 1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Доставка и хранение продуктов питания и продовольственного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сырья ( форма учета - журнал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входного контроля сырья и вспомогательных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материалов);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точка № 2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Весоизмерительное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оборудование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точка № 3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Условия хранения и обработки яиц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точка № 4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режимов мытья кухонной, столовой посуды и кухонного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инвентаря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точка № 5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Устройство и оборудование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пищеблока</a:t>
            </a:r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точка № 6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Рабочее состояние технологического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оборудования</a:t>
            </a:r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точка № 7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Санитарное состояние производственных, бытовых помещений, оборудования и качество проведение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уборок</a:t>
            </a:r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точка № 8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Личная гигиена работников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пищеблока</a:t>
            </a:r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точка № 9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Утилизация пищевых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отходов</a:t>
            </a:r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точка № 10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лабораторного контроля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25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6447501" cy="52534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форм учета и отчетности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484784"/>
            <a:ext cx="7848872" cy="5472607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x-non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Книга замечаний и предложений;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x-non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Книга учета проверок;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x-non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Перспективный 2-х недельный (сезонный) рацион;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x-non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Технологические карты приготавливаемых блюд;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x-non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по контролю за качеством готовой пищи (бракеражный журнал);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x-non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«Здоровье»;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x-non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складского учета скоропортящихся пищевых продуктов, поступающих в кладовую;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x-non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учета аварийных ситуаций;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x-non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проверки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весоизмерительного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оборудования;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 контроля микроклимата в складских помещениях;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 термической обработки блюд;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 контроля температурного режима холодильного оборудования;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 контроля прохождения медосмотров;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 контроля санитарного состояния помещений пищеблока и оборудования;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специализированных организаций о соответствии технологического и холодильного оборудования пищеблока паспортным характеристикам и др.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x-non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Протоколы производственного лабораторного контроля;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x-none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Медицинские справки о состоянии здоровья работников.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8303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021" y="332656"/>
            <a:ext cx="6752247" cy="6176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производственого</a:t>
            </a:r>
            <a:r>
              <a:rPr lang="ru-RU" dirty="0" smtClean="0"/>
              <a:t> контроля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08001" y="1124744"/>
            <a:ext cx="7304359" cy="471090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17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готовых блюд и кулинарных изделий на соответствие химического состава и калорийности теоретическим данным (меню-раскладке) –приема пищи или отдельных блюд (для учреждений до 150 обучающихся – 1 раз в год, 150-200 обучающихся – 2 раза в год, более 200 обучающихся – 3 раза в год)</a:t>
            </a:r>
          </a:p>
          <a:p>
            <a:pPr>
              <a:spcBef>
                <a:spcPts val="0"/>
              </a:spcBef>
            </a:pPr>
            <a:r>
              <a:rPr lang="ru-RU" sz="142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1.Определение фактического количества жира. </a:t>
            </a:r>
          </a:p>
          <a:p>
            <a:pPr>
              <a:spcBef>
                <a:spcPts val="0"/>
              </a:spcBef>
            </a:pPr>
            <a:r>
              <a:rPr lang="ru-RU" sz="142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2.Определение массовой доли сухих веществ (высушивание до постоянной массы) или определение массовой доли растворимых сухих веществ (компоты, напитки и морсы из ягод).</a:t>
            </a:r>
            <a:endParaRPr lang="en-US" sz="1425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2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3.Определение фактического количества белка.</a:t>
            </a:r>
            <a:endParaRPr lang="en-US" sz="1425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2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4.Определение количества минеральных веществ (методом расчета).</a:t>
            </a:r>
            <a:endParaRPr lang="en-US" sz="1425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2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5.Определение фактического количества углеводов (по разнице между суммарным</a:t>
            </a:r>
            <a:endParaRPr lang="en-US" sz="1425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2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количеством сухих веществ и суммарным количеством белков, жиров и минеральных веществ).</a:t>
            </a:r>
            <a:endParaRPr lang="en-US" sz="1425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2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6.Расчет фактической калорийности.</a:t>
            </a:r>
            <a:endParaRPr lang="en-US" sz="1425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2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7.Расчет теоретической калорийности.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безопасности пищи по микробиологическим показателям 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1-2 раза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год</a:t>
            </a:r>
          </a:p>
          <a:p>
            <a:pPr marL="0" indent="0">
              <a:buNone/>
            </a:pPr>
            <a:r>
              <a:rPr lang="ru-RU" sz="17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Супы горячие;  вторые блюда (мясные, рыбные, творожные, яичные,  каши и гарниры без заправки);  салаты (из сырых, вареных, квашеных овощей с заправками и без заправки);  сладкие блюда и напитки (компоты из плодов и ягод свежих и сушеных, напитки и морсы из плодов и ягод, кисели). </a:t>
            </a:r>
          </a:p>
          <a:p>
            <a:r>
              <a:rPr lang="ru-RU" sz="17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Определение бактерий группы кишечных палочек (БГКП).</a:t>
            </a:r>
            <a:endParaRPr lang="en-US" sz="172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Определение общего количества </a:t>
            </a:r>
            <a:r>
              <a:rPr lang="ru-RU" sz="17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мезофильных</a:t>
            </a:r>
            <a:r>
              <a:rPr lang="ru-RU" sz="17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аэробных и факультативно анаэробных микроорганизмов (</a:t>
            </a:r>
            <a:r>
              <a:rPr lang="ru-RU" sz="17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КМАФАнМ</a:t>
            </a:r>
            <a:r>
              <a:rPr lang="ru-RU" sz="17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172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7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Определение </a:t>
            </a:r>
            <a:r>
              <a:rPr lang="ru-RU" sz="17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коагулазоположительного</a:t>
            </a:r>
            <a:r>
              <a:rPr lang="ru-RU" sz="17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стафилококка. </a:t>
            </a:r>
          </a:p>
          <a:p>
            <a:r>
              <a:rPr lang="ru-RU" sz="17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Блюда из мяса, мяса птицы, блюда с использованием яиц - определение дополнительно к исследованиям на БГКП, </a:t>
            </a:r>
            <a:r>
              <a:rPr lang="ru-RU" sz="17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КМАФАнМ</a:t>
            </a:r>
            <a:r>
              <a:rPr lang="ru-RU" sz="17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стафилококк - на сальмонеллы</a:t>
            </a:r>
            <a:endParaRPr lang="en-US" sz="172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en-US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08268" y="5702300"/>
          <a:ext cx="6447234" cy="2364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7348">
                  <a:extLst>
                    <a:ext uri="{9D8B030D-6E8A-4147-A177-3AD203B41FA5}">
                      <a16:colId xmlns:a16="http://schemas.microsoft.com/office/drawing/2014/main" xmlns="" val="312108733"/>
                    </a:ext>
                  </a:extLst>
                </a:gridCol>
                <a:gridCol w="4519886">
                  <a:extLst>
                    <a:ext uri="{9D8B030D-6E8A-4147-A177-3AD203B41FA5}">
                      <a16:colId xmlns:a16="http://schemas.microsoft.com/office/drawing/2014/main" xmlns="" val="4179902868"/>
                    </a:ext>
                  </a:extLst>
                </a:gridCol>
              </a:tblGrid>
              <a:tr h="236441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2. 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99" marR="455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99" marR="45599" marT="0" marB="0"/>
                </a:tc>
                <a:extLst>
                  <a:ext uri="{0D108BD9-81ED-4DB2-BD59-A6C34878D82A}">
                    <a16:rowId xmlns:a16="http://schemas.microsoft.com/office/drawing/2014/main" xmlns="" val="719968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36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Графики питания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764704"/>
            <a:ext cx="8208912" cy="57697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7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учреждениях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специального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школа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организуется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одноразовое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завтрак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обед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пребывании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3,5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двухразовое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пребывании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трехразовое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пребывание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10,5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- IV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завтрак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обед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полдник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первую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смену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обед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полдник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ужин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вторую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смену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- XI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завтрак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обед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полдник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ужин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сменности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вторая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смена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spcBef>
                <a:spcPts val="0"/>
              </a:spcBef>
            </a:pPr>
            <a:r>
              <a:rPr lang="en-US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начала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приемов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пищи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эпидемиологическими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регламентировано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оптимально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если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последнее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будет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приближено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которое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получать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тот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другой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конкретный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прием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пищи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физиологических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потребностей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биологических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ритмов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примеру, при начале работы школы с 8.00:</a:t>
            </a: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ru-RU" sz="1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второй завтрак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на первой - третьей переменах (в период с 8.45 до 11.00), </a:t>
            </a:r>
            <a:r>
              <a:rPr lang="ru-RU" sz="1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оптимально – на второй перемене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при этом для учащихся 1-х классов завтрак может быть организован во время уроков в других классах; предпочтение первой перемене отдается в случае организации подвоза детей или (и) при организации групп продленного дня;</a:t>
            </a: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ru-RU" sz="1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обед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1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третьей - пятой переменах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 период с 10.45 до 13.00);</a:t>
            </a: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ru-RU" sz="1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полдник – при начале второй смены с 14.00 – на первой - второй переменах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 период с 14.45 до 16.00); Обед </a:t>
            </a:r>
            <a:r>
              <a:rPr lang="ru-RU" sz="17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для второй смены 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лучше </a:t>
            </a:r>
            <a:r>
              <a:rPr lang="ru-RU" sz="17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пораньше,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 для 3-4 классов.</a:t>
            </a: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ru-RU" sz="1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ужин –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 начале второй смены</a:t>
            </a:r>
            <a:r>
              <a:rPr lang="ru-RU" sz="1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14.00 – </a:t>
            </a:r>
            <a:r>
              <a:rPr lang="ru-RU" sz="1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4-й - пятой </a:t>
            </a:r>
            <a:r>
              <a:rPr lang="ru-RU" sz="17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переменах</a:t>
            </a:r>
            <a:endParaRPr lang="ru-RU" sz="17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sz="17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86107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260648"/>
            <a:ext cx="7130753" cy="1008112"/>
          </a:xfrm>
        </p:spPr>
        <p:txBody>
          <a:bodyPr>
            <a:normAutofit fontScale="90000"/>
          </a:bodyPr>
          <a:lstStyle/>
          <a:p>
            <a:r>
              <a:rPr lang="ru-RU" dirty="0"/>
              <a:t>Нарушения в ходе </a:t>
            </a:r>
            <a:r>
              <a:rPr lang="ru-RU" dirty="0" err="1"/>
              <a:t>госсаннадзора</a:t>
            </a:r>
            <a:r>
              <a:rPr lang="ru-RU" dirty="0"/>
              <a:t>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7920880" cy="544522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маркировки даты и времени очистки овощной продукции, приготовления салатов, вскрытия упаковок продукции, срок годности которых изменяется  после вскрытия;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-отсутствие маркировочных ярлыков с полной информацией о продукции;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в технологии приготовления блюд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(котлеты «Здоровье»,  жаркое по 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домашнему),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пищеблоках использовались технологические карты, у которых не указан режим приготовления в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пароконвектомате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проведения бракеража пищи, формальное проведение бракеража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(наличие подписей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бракеражной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комиссии при еще неприготовленных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блюдах);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-нарушения отбора суточных проб;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несоблюдение примерных рационов питания, нарушение правил витаминизации пищи;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-невыполнение норм питания;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-в части несоблюдение санитарно-противоэпидемического режима, в том числе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тараканов в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помещениях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пищеблока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правил личной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гигиены работниками пищеблока;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ведения журнала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«Здоровье»;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несвоевременное принятие мер по ремонту оборудования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корректируется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меню в связи с неисправностью оборудования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графиков питания без учета физиологических потребностей и биологических ритмов человек 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5790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849" y="260648"/>
            <a:ext cx="8229600" cy="1143000"/>
          </a:xfrm>
        </p:spPr>
        <p:txBody>
          <a:bodyPr/>
          <a:lstStyle/>
          <a:p>
            <a:r>
              <a:rPr lang="ru-RU" sz="2400" b="1" dirty="0">
                <a:solidFill>
                  <a:srgbClr val="04617B"/>
                </a:solidFill>
              </a:rPr>
              <a:t>Основные ТНПА, регламентирующие вопросы детского питания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340768"/>
            <a:ext cx="8229600" cy="4695800"/>
          </a:xfrm>
        </p:spPr>
        <p:txBody>
          <a:bodyPr>
            <a:noAutofit/>
          </a:bodyPr>
          <a:lstStyle/>
          <a:p>
            <a:pPr algn="just"/>
            <a:r>
              <a:rPr lang="x-none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Санитарны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x-none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норм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x-none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правил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x-none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«Требования для учреждений общего среднего образования»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утвержденные </a:t>
            </a:r>
            <a:r>
              <a:rPr lang="x-non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 </a:t>
            </a:r>
            <a:r>
              <a:rPr lang="x-non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Республики Беларусь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декабря 2012 г. № 206;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Санитарные нормы и правила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«Требования к питанию населения: нормы физиологических потребностей в энергии и пищевых веществах для различных групп населения Республики Беларусь», утвержденные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МЗ РБ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20.11.2012 №180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Санитарные нормы и правила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«Требования для организаций, осуществляющих производство пищевой продукции для детского питания», утвержденные постановлением Министерства Республики Беларусь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03.06.2013 №42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Санитарные нормы и правила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«Требования для учреждений дошкольного образования», утв.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Министерства здравоохранения Республики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25.01.2013 №8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 изменениями и дополнениями)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Санитарные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нормы и правила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«Требования для учреждений профессионально-технического и среднего специального образования», утв.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Министерства здравоохранения Республики Беларусь от 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06.05.2013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№38 (с изменениями и дополнениями)</a:t>
            </a:r>
          </a:p>
          <a:p>
            <a:pPr algn="just"/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865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ru-RU" sz="2400" b="1" dirty="0">
                <a:solidFill>
                  <a:srgbClr val="04617B"/>
                </a:solidFill>
              </a:rPr>
              <a:t>Основные ТНПА, регламентирующие вопросы детского питания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68760"/>
            <a:ext cx="8136904" cy="5127848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здравоохранения Республики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 от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июля 2017 г. № 793 «О некоторых вопросах организации питания </a:t>
            </a:r>
            <a:r>
              <a:rPr lang="ru-RU" sz="3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</a:t>
            </a:r>
            <a:r>
              <a:rPr lang="ru-RU" sz="3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фенилкетонурией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(далее – приказ № 793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здравоохранения Республики Беларусь от 13 июля 2012 г. № 801 «О совершенствовании организации лечебного (диетического) питания </a:t>
            </a:r>
            <a:r>
              <a:rPr lang="ru-RU" sz="3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</a:t>
            </a:r>
            <a:r>
              <a:rPr lang="ru-RU" sz="3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целиакией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(далее – приказ № 801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buNone/>
            </a:pP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 2.3.1.10-15-26-2006 «Проведение и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витаминизации </a:t>
            </a:r>
            <a:r>
              <a:rPr lang="ru-RU" sz="3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рационов питания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утвержденная постановлением Главного государственного санитарного врача Республики Беларусь от 31 октября 2006 г. № 132</a:t>
            </a:r>
            <a:endParaRPr lang="ru-RU" sz="3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r>
              <a:rPr lang="ru-RU" sz="3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10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8964" y="116632"/>
            <a:ext cx="77724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изменения ССЭТ №525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633843"/>
            <a:ext cx="8363272" cy="583264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Приложение 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23</a:t>
            </a:r>
          </a:p>
          <a:p>
            <a:pPr marL="0" indent="0">
              <a:buNone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ССЭТ №525 (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в редакции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постановления Совета Министров Республики Беларусь 12.07.2024 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N 502)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b="1" u="sng" dirty="0" smtClean="0">
                <a:latin typeface="Times New Roman" pitchFamily="18" charset="0"/>
                <a:cs typeface="Times New Roman" pitchFamily="18" charset="0"/>
              </a:rPr>
              <a:t>ПЕРЕЧЕНЬ ПИЩЕВЫХ </a:t>
            </a:r>
            <a:r>
              <a:rPr lang="ru-RU" sz="6400" b="1" u="sng" dirty="0">
                <a:latin typeface="Times New Roman" pitchFamily="18" charset="0"/>
                <a:cs typeface="Times New Roman" pitchFamily="18" charset="0"/>
              </a:rPr>
              <a:t>ПРОДУКТОВ, НЕ ОТВЕЧАЮЩИХ ПРИНЦИПАМ ДЕТСКОЙ </a:t>
            </a:r>
            <a:r>
              <a:rPr lang="ru-RU" sz="6400" b="1" u="sng" dirty="0" smtClean="0">
                <a:latin typeface="Times New Roman" pitchFamily="18" charset="0"/>
                <a:cs typeface="Times New Roman" pitchFamily="18" charset="0"/>
              </a:rPr>
              <a:t>ДИЕТЕТИКИ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ред. постановления Совмина от 12.07.2024 N 502)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Консервы (маринованные, консервированные) негерметичные, с бомбажем, изготовленные в домашних условиях.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2. Закусочные консервы овощные (из обжаренных корнеплодов, в том числе фаршированных).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3. Закусочные консервы рыбные, изготовленные из рыбы, предварительно обработанной подсушкой, жарением или копчением (консервы рыбные в томатном соусе, маринаде или желе, консервы-паштеты, рыборастительные консервы, шпроты и другое).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4. Свиное сало.</a:t>
            </a:r>
          </a:p>
          <a:p>
            <a:r>
              <a:rPr lang="ru-RU" sz="5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5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Гидрогенизированные масла и жиры.</a:t>
            </a:r>
          </a:p>
          <a:p>
            <a:r>
              <a:rPr lang="ru-RU" sz="5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5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Жиры с высоким содержанием насыщенных жирных кислот - для детей в возрасте до 3 лет.</a:t>
            </a:r>
          </a:p>
          <a:p>
            <a:r>
              <a:rPr lang="ru-RU" sz="5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7. Растительные масла с перекисным числом более 2 </a:t>
            </a:r>
            <a:r>
              <a:rPr lang="ru-RU" sz="56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ммоль</a:t>
            </a:r>
            <a:r>
              <a:rPr lang="ru-RU" sz="5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активного кислорода/кг жира, хлопковое масло, а для детей в возрасте до 3 лет - кунжутное масло.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8. Костные бульоны, за исключением куриного.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9. Субпродукты, кроме говяжьего и свиного языка, сердца, печени.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10. Паштеты мясные.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56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Мясная продукция, содержащая фосфаты, </a:t>
            </a:r>
            <a:r>
              <a:rPr lang="ru-RU" sz="56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бенз</a:t>
            </a:r>
            <a:r>
              <a:rPr lang="ru-RU" sz="5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r>
              <a:rPr lang="ru-RU" sz="56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пирен</a:t>
            </a:r>
            <a:r>
              <a:rPr lang="ru-RU" sz="5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в том числе сырокопченые мясные гастрономические изделия и колбасы.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12. Пищевые продукты с острым вкусом, в том числе острые соусы, кетчупы, маринованные овощи с использованием столового уксуса, жгучие специи (горчица, хрен, перец красный и черный, уксус и другое)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&lt;*&gt;.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&lt;*&gt;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Вместо жгучих специй используются вкусовые приправы: петрушка, сельдерей, укроп, лук, чеснок, корица, ванилин и другие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59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836" y="260648"/>
            <a:ext cx="8136904" cy="757752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изменения ССЭТ №525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064896" cy="5949280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Острые сухарики.</a:t>
            </a:r>
          </a:p>
          <a:p>
            <a:r>
              <a:rPr lang="ru-RU" sz="5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sz="5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Изделия, изготовленные во фритюре, в том числе чипсы.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15. Сухие пищевые концентраты супов и гарниров быстрого приготовления.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16. Кофе натуральный.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17. Тонизирующие, в том числе энергетические, напитки.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18. Газированные напитки.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19. Грибы.</a:t>
            </a:r>
          </a:p>
          <a:p>
            <a:r>
              <a:rPr lang="ru-RU" sz="5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20. Хлебобулочные изделия с содержанием соли более 0,5 процента.</a:t>
            </a:r>
          </a:p>
          <a:p>
            <a:r>
              <a:rPr lang="ru-RU" sz="5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21. Пищевые продукты, содержащие:</a:t>
            </a:r>
          </a:p>
          <a:p>
            <a:r>
              <a:rPr lang="ru-RU" sz="5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генно-модифицированные (генно-инженерные, </a:t>
            </a:r>
            <a:r>
              <a:rPr lang="ru-RU" sz="5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трансгенные</a:t>
            </a:r>
            <a:r>
              <a:rPr lang="ru-RU" sz="5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организмы;</a:t>
            </a:r>
          </a:p>
          <a:p>
            <a:r>
              <a:rPr lang="ru-RU" sz="5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ядра абрикосовой косточки;</a:t>
            </a:r>
          </a:p>
          <a:p>
            <a:r>
              <a:rPr lang="ru-RU" sz="5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этиловый спирт более 0,2 процента;</a:t>
            </a:r>
          </a:p>
          <a:p>
            <a:r>
              <a:rPr lang="ru-RU" sz="5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бензойную, </a:t>
            </a:r>
            <a:r>
              <a:rPr lang="ru-RU" sz="5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сорбиновую</a:t>
            </a:r>
            <a:r>
              <a:rPr lang="ru-RU" sz="5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кислоты и их соли;</a:t>
            </a:r>
          </a:p>
          <a:p>
            <a:r>
              <a:rPr lang="ru-RU" sz="5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подсластители, за исключением специализированной пищевой продукции для диетического (лечебного и профилактического) питания;</a:t>
            </a:r>
          </a:p>
          <a:p>
            <a:r>
              <a:rPr lang="ru-RU" sz="5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искусственные пищевые </a:t>
            </a:r>
            <a:r>
              <a:rPr lang="ru-RU" sz="5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ароматизаторы</a:t>
            </a:r>
            <a:r>
              <a:rPr lang="ru-RU" sz="5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5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вкусоароматические</a:t>
            </a:r>
            <a:r>
              <a:rPr lang="ru-RU" sz="5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вещества), за исключением ванилина.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22. Карамель, в том числе леденцовая.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23. Жевательная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резинка.</a:t>
            </a:r>
          </a:p>
          <a:p>
            <a:r>
              <a:rPr lang="ru-RU" sz="5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ru-RU" sz="5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Иная продукция, в отношении которой государственными органами, уполномоченными на осуществление контрольной (надзорной) деятельности, установлены временные ограничения на выпуск в обращение.</a:t>
            </a:r>
          </a:p>
          <a:p>
            <a:pPr marL="0" indent="0">
              <a:buNone/>
            </a:pP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339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035" y="260648"/>
            <a:ext cx="6713269" cy="1320800"/>
          </a:xfrm>
        </p:spPr>
        <p:txBody>
          <a:bodyPr>
            <a:normAutofit/>
          </a:bodyPr>
          <a:lstStyle/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Министерства здравоохранения Республики Беларусь от 28.08.2024 №7-26/17525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598" y="1772816"/>
            <a:ext cx="6986738" cy="426854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Академией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технологию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сухих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завтраков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глазированных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концентрированными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фруктовыми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соками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добавлением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порошков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фруктов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овощей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ягод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ОНТП «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ряд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рецептур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сухих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завтраков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прошедших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государственную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регистрацию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специализированный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пищевой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Полагаем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возможным реализацию в буфетах учреждений образования сухих завтраков с маркировкой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«Для питания детей дошкольного и школьного возраста»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 о государственной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специализированных пищевых продуктов. Реализация такой продукции не противоречит законодательству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316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5292" y="332656"/>
            <a:ext cx="6347713" cy="1320800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изменения ССЭТ №525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916832"/>
            <a:ext cx="7056784" cy="4102968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обеденном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требуемого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приемов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пищи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.»;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обеденном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целях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свободного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передвижения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расстояние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между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рядами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обеденных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столов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быть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между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столами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стеной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между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обеденными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столами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раздачи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пищи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окном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дверью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приема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грязной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посуды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150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.»;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001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648072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изменения ССЭТ №525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764704"/>
            <a:ext cx="7776864" cy="597666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п.147 -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приемов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пищи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учреждениях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двух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трехразовом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питании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определяются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режима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1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исключено, что в ГПД дети должны получать 1-3-разовое питание с учетом продолжительности пребывания, </a:t>
            </a:r>
            <a:r>
              <a:rPr lang="ru-RU" altLang="ru-RU" sz="1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1-3-разовое питание может получать любой школьник</a:t>
            </a:r>
            <a:r>
              <a:rPr lang="ru-RU" altLang="ru-RU" sz="1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ru-RU" altLang="ru-RU" sz="1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одноразового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питания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второго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завтрака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полдника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калорийность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данных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приемов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пищи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составлять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20-25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процентов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суточной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физиологической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энергии</a:t>
            </a: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Калорийность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дневного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суточного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трех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четырех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пятиразовом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питании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ежедневно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двухразовом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питании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второго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завтрака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обеда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обеда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ужина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неделю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обеспечиваться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белков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10-15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процентов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жиров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30-32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процента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углеводов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55-60 </a:t>
            </a:r>
            <a:r>
              <a:rPr lang="en-US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процентов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  <a:endParaRPr lang="ru-RU" sz="1400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первой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пункта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150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«(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нектары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)» </a:t>
            </a:r>
            <a:r>
              <a:rPr lang="en-US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ено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155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внесены изменения в части требований к фильтрам для воды, графикам очистки и смены проведению производственного контроля, а также требование к указанию на поверхности емкости с кипяченой водой время наполнения.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ипяченая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храниться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более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закрытых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емкостях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водоразборным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краном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кувшинах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поверхности</a:t>
            </a:r>
            <a:r>
              <a:rPr lang="en-US" sz="1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</a:t>
            </a:r>
            <a:r>
              <a:rPr lang="en-US" sz="1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</a:t>
            </a:r>
            <a:r>
              <a:rPr lang="en-US" sz="1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указывать</a:t>
            </a:r>
            <a:r>
              <a:rPr lang="en-US" sz="1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</a:t>
            </a:r>
            <a:r>
              <a:rPr lang="en-US" sz="1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lang="en-US" sz="1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наполнения</a:t>
            </a:r>
            <a:r>
              <a:rPr lang="en-US" sz="1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водой</a:t>
            </a:r>
            <a:r>
              <a:rPr lang="en-US" sz="1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питьевого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режима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использоваться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упакованная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питьевая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кипяченая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централизованной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водопроводной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после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ее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доочистки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через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фильтры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промышленного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подтверждена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декларацией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технического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Таможенного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союза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оборудования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(ТР ТС 010/2011),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принятого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Таможенного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союза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октября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2011 г. №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823.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0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1033</TotalTime>
  <Words>3342</Words>
  <Application>Microsoft Office PowerPoint</Application>
  <PresentationFormat>Экран (4:3)</PresentationFormat>
  <Paragraphs>349</Paragraphs>
  <Slides>27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Воздушный поток</vt:lpstr>
      <vt:lpstr>Презентация PowerPoint</vt:lpstr>
      <vt:lpstr>                       </vt:lpstr>
      <vt:lpstr>Основные ТНПА, регламентирующие вопросы детского питания</vt:lpstr>
      <vt:lpstr>Основные ТНПА, регламентирующие вопросы детского питания</vt:lpstr>
      <vt:lpstr>Основные изменения ССЭТ №525</vt:lpstr>
      <vt:lpstr>Основные изменения ССЭТ №525</vt:lpstr>
      <vt:lpstr>Информация Министерства здравоохранения Республики Беларусь от 28.08.2024 №7-26/17525</vt:lpstr>
      <vt:lpstr>Основные изменения ССЭТ №525</vt:lpstr>
      <vt:lpstr>Основные изменения ССЭТ №525</vt:lpstr>
      <vt:lpstr>Методические рекомендации по организации питания обучающихся  в 2024/2025 учебном году</vt:lpstr>
      <vt:lpstr>Презентация PowerPoint</vt:lpstr>
      <vt:lpstr>Презентация PowerPoint</vt:lpstr>
      <vt:lpstr>Презентация PowerPoint</vt:lpstr>
      <vt:lpstr>      Работники объектов питания должны ежедневно в начале рабочей смены регистрировать данные о состоянии своего здоровья в специальном журнале ”Здоровье“ по форме, установленной  Министерством здравоохранения.       Контроль за ведением журнала ”Здоровье“ осуществляет медицинский работник, при отсутствии медицинского работника – другоео тветственное лицо. При появлении признаков желудочно-кишечных и других заболеваний, повышении температуры тела работники объекта питания должны сообщить об этом администрации учреждения образования или субъекту общественного питания. Заболевшие работники должны обратиться в организацию здравоохранения за медицинской помощью. К работе данные работники не допускаются.</vt:lpstr>
      <vt:lpstr> Работники пищеблока должны соблюдать следующие правила личной гигиены:</vt:lpstr>
      <vt:lpstr>ГИГИЕНА РУК  Руки следует мыть</vt:lpstr>
      <vt:lpstr>Презентация PowerPoint</vt:lpstr>
      <vt:lpstr>Программа производственного контроля</vt:lpstr>
      <vt:lpstr>Рабочие и санитарные инструкции</vt:lpstr>
      <vt:lpstr>Программа производственного контроля</vt:lpstr>
      <vt:lpstr>ККТ 1</vt:lpstr>
      <vt:lpstr>ККТ 2</vt:lpstr>
      <vt:lpstr>Контрольные  точки</vt:lpstr>
      <vt:lpstr>Перечень форм учета и отчетности</vt:lpstr>
      <vt:lpstr>Схема производственого контроля</vt:lpstr>
      <vt:lpstr> Графики питания</vt:lpstr>
      <vt:lpstr>Нарушения в ходе госсаннадзора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Организационный отдел</dc:creator>
  <cp:lastModifiedBy>Пользователь Windows</cp:lastModifiedBy>
  <cp:revision>49</cp:revision>
  <dcterms:created xsi:type="dcterms:W3CDTF">2024-09-07T08:27:57Z</dcterms:created>
  <dcterms:modified xsi:type="dcterms:W3CDTF">2025-05-14T10:59:17Z</dcterms:modified>
</cp:coreProperties>
</file>